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0"/>
  </p:notesMasterIdLst>
  <p:sldIdLst>
    <p:sldId id="256" r:id="rId3"/>
    <p:sldId id="278" r:id="rId4"/>
    <p:sldId id="280" r:id="rId5"/>
    <p:sldId id="258" r:id="rId6"/>
    <p:sldId id="348" r:id="rId7"/>
    <p:sldId id="349" r:id="rId8"/>
    <p:sldId id="350" r:id="rId9"/>
    <p:sldId id="351" r:id="rId10"/>
    <p:sldId id="352" r:id="rId11"/>
    <p:sldId id="353" r:id="rId12"/>
    <p:sldId id="354" r:id="rId13"/>
    <p:sldId id="367" r:id="rId14"/>
    <p:sldId id="368" r:id="rId15"/>
    <p:sldId id="357" r:id="rId16"/>
    <p:sldId id="369" r:id="rId17"/>
    <p:sldId id="361" r:id="rId18"/>
    <p:sldId id="362" r:id="rId19"/>
    <p:sldId id="363" r:id="rId20"/>
    <p:sldId id="364" r:id="rId21"/>
    <p:sldId id="366" r:id="rId22"/>
    <p:sldId id="365" r:id="rId23"/>
    <p:sldId id="370" r:id="rId24"/>
    <p:sldId id="281" r:id="rId25"/>
    <p:sldId id="282" r:id="rId26"/>
    <p:sldId id="288" r:id="rId27"/>
    <p:sldId id="284" r:id="rId28"/>
    <p:sldId id="286"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6F6F6"/>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013"/>
    <p:restoredTop sz="87663"/>
  </p:normalViewPr>
  <p:slideViewPr>
    <p:cSldViewPr snapToGrid="0" snapToObjects="1">
      <p:cViewPr varScale="1">
        <p:scale>
          <a:sx n="90" d="100"/>
          <a:sy n="90" d="100"/>
        </p:scale>
        <p:origin x="240" y="224"/>
      </p:cViewPr>
      <p:guideLst/>
    </p:cSldViewPr>
  </p:slid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893FF2-36A4-F047-8DEF-9B3BDC79ACBB}" type="datetimeFigureOut">
              <a:rPr lang="fr-FR" smtClean="0"/>
              <a:t>25/06/2020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BB5AC8-BA66-4F40-8F40-1B862DD86525}" type="slidenum">
              <a:rPr lang="fr-FR" smtClean="0"/>
              <a:t>‹N°›</a:t>
            </a:fld>
            <a:endParaRPr lang="fr-FR"/>
          </a:p>
        </p:txBody>
      </p:sp>
    </p:spTree>
    <p:extLst>
      <p:ext uri="{BB962C8B-B14F-4D97-AF65-F5344CB8AC3E}">
        <p14:creationId xmlns:p14="http://schemas.microsoft.com/office/powerpoint/2010/main" val="2940808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BB5AC8-BA66-4F40-8F40-1B862DD86525}" type="slidenum">
              <a:rPr lang="fr-FR" smtClean="0"/>
              <a:t>1</a:t>
            </a:fld>
            <a:endParaRPr lang="fr-FR" dirty="0"/>
          </a:p>
        </p:txBody>
      </p:sp>
    </p:spTree>
    <p:extLst>
      <p:ext uri="{BB962C8B-B14F-4D97-AF65-F5344CB8AC3E}">
        <p14:creationId xmlns:p14="http://schemas.microsoft.com/office/powerpoint/2010/main" val="4293281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Ab 40 % </a:t>
            </a:r>
            <a:r>
              <a:rPr lang="fr-FR" dirty="0" err="1"/>
              <a:t>ist</a:t>
            </a:r>
            <a:r>
              <a:rPr lang="fr-FR" dirty="0"/>
              <a:t> Holz </a:t>
            </a:r>
            <a:r>
              <a:rPr lang="fr-FR" dirty="0" err="1"/>
              <a:t>gegnüber</a:t>
            </a:r>
            <a:r>
              <a:rPr lang="fr-FR" dirty="0"/>
              <a:t> individuelle </a:t>
            </a:r>
            <a:r>
              <a:rPr lang="fr-FR" dirty="0" err="1"/>
              <a:t>Lösung</a:t>
            </a:r>
            <a:r>
              <a:rPr lang="fr-FR" dirty="0"/>
              <a:t> </a:t>
            </a:r>
            <a:r>
              <a:rPr lang="fr-FR" dirty="0" err="1"/>
              <a:t>wirtschaftlich</a:t>
            </a:r>
            <a:r>
              <a:rPr lang="fr-FR" dirty="0"/>
              <a:t>, ab 60 %  </a:t>
            </a:r>
            <a:r>
              <a:rPr lang="fr-FR" dirty="0" err="1"/>
              <a:t>Seewasserheizung</a:t>
            </a:r>
            <a:endParaRPr lang="fr-FR" dirty="0"/>
          </a:p>
          <a:p>
            <a:r>
              <a:rPr lang="de-CH" sz="1200" dirty="0"/>
              <a:t>Kühlung nicht berücksichtigt, weil die Mengen gegenüber dem Wärmebedarf vernachlässigbar sind</a:t>
            </a:r>
            <a:endParaRPr lang="fr-CH" dirty="0"/>
          </a:p>
        </p:txBody>
      </p:sp>
      <p:sp>
        <p:nvSpPr>
          <p:cNvPr id="4" name="Espace réservé du pied de page 3"/>
          <p:cNvSpPr>
            <a:spLocks noGrp="1"/>
          </p:cNvSpPr>
          <p:nvPr>
            <p:ph type="ftr" sz="quarter" idx="4"/>
          </p:nvPr>
        </p:nvSpPr>
        <p:spPr/>
        <p:txBody>
          <a:bodyPr/>
          <a:lstStyle/>
          <a:p>
            <a:pPr marL="0" marR="0" lvl="0" indent="0" algn="l" defTabSz="935441" rtl="0" eaLnBrk="1" fontAlgn="base" latinLnBrk="0" hangingPunct="1">
              <a:lnSpc>
                <a:spcPct val="100000"/>
              </a:lnSpc>
              <a:spcBef>
                <a:spcPct val="0"/>
              </a:spcBef>
              <a:spcAft>
                <a:spcPct val="0"/>
              </a:spcAft>
              <a:buClrTx/>
              <a:buSzTx/>
              <a:buFontTx/>
              <a:buNone/>
              <a:tabLst/>
              <a:defRPr/>
            </a:pPr>
            <a:endParaRPr kumimoji="0" lang="fr-FR"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Espace réservé du numéro de diapositive 4"/>
          <p:cNvSpPr>
            <a:spLocks noGrp="1"/>
          </p:cNvSpPr>
          <p:nvPr>
            <p:ph type="sldNum" sz="quarter" idx="5"/>
          </p:nvPr>
        </p:nvSpPr>
        <p:spPr/>
        <p:txBody>
          <a:bodyPr/>
          <a:lstStyle/>
          <a:p>
            <a:pPr marL="0" marR="0" lvl="0" indent="0" algn="r" defTabSz="935441" rtl="0" eaLnBrk="1" fontAlgn="base" latinLnBrk="0" hangingPunct="1">
              <a:lnSpc>
                <a:spcPct val="100000"/>
              </a:lnSpc>
              <a:spcBef>
                <a:spcPct val="0"/>
              </a:spcBef>
              <a:spcAft>
                <a:spcPct val="0"/>
              </a:spcAft>
              <a:buClrTx/>
              <a:buSzTx/>
              <a:buFontTx/>
              <a:buNone/>
              <a:tabLst/>
              <a:defRPr/>
            </a:pPr>
            <a:fld id="{3686A23E-981E-47C1-B4E6-18BCF0BFFD9D}" type="slidenum">
              <a:rPr kumimoji="0" lang="fr-FR"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35441" rtl="0" eaLnBrk="1" fontAlgn="base" latinLnBrk="0" hangingPunct="1">
                <a:lnSpc>
                  <a:spcPct val="100000"/>
                </a:lnSpc>
                <a:spcBef>
                  <a:spcPct val="0"/>
                </a:spcBef>
                <a:spcAft>
                  <a:spcPct val="0"/>
                </a:spcAft>
                <a:buClrTx/>
                <a:buSzTx/>
                <a:buFontTx/>
                <a:buNone/>
                <a:tabLst/>
                <a:defRPr/>
              </a:pPr>
              <a:t>21</a:t>
            </a:fld>
            <a:endParaRPr kumimoji="0" lang="fr-FR"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95875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err="1"/>
              <a:t>Dazu</a:t>
            </a:r>
            <a:r>
              <a:rPr lang="fr-FR"/>
              <a:t> </a:t>
            </a:r>
            <a:r>
              <a:rPr lang="fr-FR" err="1"/>
              <a:t>macht</a:t>
            </a:r>
            <a:r>
              <a:rPr lang="fr-FR"/>
              <a:t> uns </a:t>
            </a:r>
            <a:r>
              <a:rPr lang="fr-FR" err="1"/>
              <a:t>ein</a:t>
            </a:r>
            <a:r>
              <a:rPr lang="fr-FR"/>
              <a:t> </a:t>
            </a:r>
            <a:r>
              <a:rPr lang="fr-FR" err="1"/>
              <a:t>erneubares</a:t>
            </a:r>
            <a:r>
              <a:rPr lang="fr-FR"/>
              <a:t> WV </a:t>
            </a:r>
            <a:r>
              <a:rPr lang="fr-FR" err="1"/>
              <a:t>weniger</a:t>
            </a:r>
            <a:r>
              <a:rPr lang="fr-FR"/>
              <a:t> </a:t>
            </a:r>
            <a:r>
              <a:rPr lang="fr-FR" err="1"/>
              <a:t>weniger</a:t>
            </a:r>
            <a:r>
              <a:rPr lang="fr-FR"/>
              <a:t> </a:t>
            </a:r>
            <a:r>
              <a:rPr lang="fr-FR" err="1"/>
              <a:t>anhängig</a:t>
            </a:r>
            <a:r>
              <a:rPr lang="fr-FR"/>
              <a:t> von </a:t>
            </a:r>
            <a:r>
              <a:rPr lang="fr-FR" err="1"/>
              <a:t>assländischen</a:t>
            </a:r>
            <a:r>
              <a:rPr lang="fr-FR"/>
              <a:t> </a:t>
            </a:r>
            <a:r>
              <a:rPr lang="fr-FR" err="1"/>
              <a:t>Energiequellen</a:t>
            </a:r>
            <a:r>
              <a:rPr lang="fr-FR"/>
              <a:t>, die </a:t>
            </a:r>
            <a:r>
              <a:rPr lang="fr-FR" err="1"/>
              <a:t>grossteils</a:t>
            </a:r>
            <a:r>
              <a:rPr lang="fr-FR"/>
              <a:t> </a:t>
            </a:r>
            <a:r>
              <a:rPr lang="fr-FR" err="1"/>
              <a:t>aus</a:t>
            </a:r>
            <a:r>
              <a:rPr lang="fr-FR"/>
              <a:t> </a:t>
            </a:r>
            <a:r>
              <a:rPr lang="fr-FR" err="1"/>
              <a:t>nich</a:t>
            </a:r>
            <a:r>
              <a:rPr lang="fr-FR"/>
              <a:t> </a:t>
            </a:r>
            <a:r>
              <a:rPr lang="fr-FR" err="1"/>
              <a:t>ganz</a:t>
            </a:r>
            <a:r>
              <a:rPr lang="fr-FR"/>
              <a:t> </a:t>
            </a:r>
            <a:r>
              <a:rPr lang="fr-FR" err="1"/>
              <a:t>sanberen</a:t>
            </a:r>
            <a:r>
              <a:rPr lang="fr-FR"/>
              <a:t> </a:t>
            </a:r>
            <a:r>
              <a:rPr lang="fr-FR" err="1"/>
              <a:t>Ländern</a:t>
            </a:r>
            <a:r>
              <a:rPr lang="fr-FR"/>
              <a:t> </a:t>
            </a:r>
            <a:r>
              <a:rPr lang="fr-FR" err="1"/>
              <a:t>kommen</a:t>
            </a:r>
            <a:r>
              <a:rPr lang="fr-FR"/>
              <a:t>…</a:t>
            </a:r>
          </a:p>
        </p:txBody>
      </p:sp>
      <p:sp>
        <p:nvSpPr>
          <p:cNvPr id="4" name="Espace réservé du numéro de diapositive 3"/>
          <p:cNvSpPr>
            <a:spLocks noGrp="1"/>
          </p:cNvSpPr>
          <p:nvPr>
            <p:ph type="sldNum" sz="quarter" idx="5"/>
          </p:nvPr>
        </p:nvSpPr>
        <p:spPr/>
        <p:txBody>
          <a:bodyPr/>
          <a:lstStyle/>
          <a:p>
            <a:fld id="{83BB5AC8-BA66-4F40-8F40-1B862DD86525}" type="slidenum">
              <a:rPr lang="fr-FR" smtClean="0"/>
              <a:t>23</a:t>
            </a:fld>
            <a:endParaRPr lang="fr-FR"/>
          </a:p>
        </p:txBody>
      </p:sp>
    </p:spTree>
    <p:extLst>
      <p:ext uri="{BB962C8B-B14F-4D97-AF65-F5344CB8AC3E}">
        <p14:creationId xmlns:p14="http://schemas.microsoft.com/office/powerpoint/2010/main" val="3298675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err="1"/>
              <a:t>Dazu</a:t>
            </a:r>
            <a:r>
              <a:rPr lang="fr-FR"/>
              <a:t> </a:t>
            </a:r>
            <a:r>
              <a:rPr lang="fr-FR" err="1"/>
              <a:t>macht</a:t>
            </a:r>
            <a:r>
              <a:rPr lang="fr-FR"/>
              <a:t> uns </a:t>
            </a:r>
            <a:r>
              <a:rPr lang="fr-FR" err="1"/>
              <a:t>ein</a:t>
            </a:r>
            <a:r>
              <a:rPr lang="fr-FR"/>
              <a:t> </a:t>
            </a:r>
            <a:r>
              <a:rPr lang="fr-FR" err="1"/>
              <a:t>erneubares</a:t>
            </a:r>
            <a:r>
              <a:rPr lang="fr-FR"/>
              <a:t> WV </a:t>
            </a:r>
            <a:r>
              <a:rPr lang="fr-FR" err="1"/>
              <a:t>weniger</a:t>
            </a:r>
            <a:r>
              <a:rPr lang="fr-FR"/>
              <a:t> </a:t>
            </a:r>
            <a:r>
              <a:rPr lang="fr-FR" err="1"/>
              <a:t>weniger</a:t>
            </a:r>
            <a:r>
              <a:rPr lang="fr-FR"/>
              <a:t> </a:t>
            </a:r>
            <a:r>
              <a:rPr lang="fr-FR" err="1"/>
              <a:t>anhängig</a:t>
            </a:r>
            <a:r>
              <a:rPr lang="fr-FR"/>
              <a:t> von </a:t>
            </a:r>
            <a:r>
              <a:rPr lang="fr-FR" err="1"/>
              <a:t>assländischen</a:t>
            </a:r>
            <a:r>
              <a:rPr lang="fr-FR"/>
              <a:t> </a:t>
            </a:r>
            <a:r>
              <a:rPr lang="fr-FR" err="1"/>
              <a:t>Energiequellen</a:t>
            </a:r>
            <a:r>
              <a:rPr lang="fr-FR"/>
              <a:t>, die </a:t>
            </a:r>
            <a:r>
              <a:rPr lang="fr-FR" err="1"/>
              <a:t>grossteils</a:t>
            </a:r>
            <a:r>
              <a:rPr lang="fr-FR"/>
              <a:t> </a:t>
            </a:r>
            <a:r>
              <a:rPr lang="fr-FR" err="1"/>
              <a:t>aus</a:t>
            </a:r>
            <a:r>
              <a:rPr lang="fr-FR"/>
              <a:t> </a:t>
            </a:r>
            <a:r>
              <a:rPr lang="fr-FR" err="1"/>
              <a:t>nich</a:t>
            </a:r>
            <a:r>
              <a:rPr lang="fr-FR"/>
              <a:t> </a:t>
            </a:r>
            <a:r>
              <a:rPr lang="fr-FR" err="1"/>
              <a:t>ganz</a:t>
            </a:r>
            <a:r>
              <a:rPr lang="fr-FR"/>
              <a:t> </a:t>
            </a:r>
            <a:r>
              <a:rPr lang="fr-FR" err="1"/>
              <a:t>sanberen</a:t>
            </a:r>
            <a:r>
              <a:rPr lang="fr-FR"/>
              <a:t> </a:t>
            </a:r>
            <a:r>
              <a:rPr lang="fr-FR" err="1"/>
              <a:t>Ländern</a:t>
            </a:r>
            <a:r>
              <a:rPr lang="fr-FR"/>
              <a:t> </a:t>
            </a:r>
            <a:r>
              <a:rPr lang="fr-FR" err="1"/>
              <a:t>kommen</a:t>
            </a:r>
            <a:r>
              <a:rPr lang="fr-FR"/>
              <a:t>…</a:t>
            </a:r>
          </a:p>
        </p:txBody>
      </p:sp>
      <p:sp>
        <p:nvSpPr>
          <p:cNvPr id="4" name="Espace réservé du numéro de diapositive 3"/>
          <p:cNvSpPr>
            <a:spLocks noGrp="1"/>
          </p:cNvSpPr>
          <p:nvPr>
            <p:ph type="sldNum" sz="quarter" idx="5"/>
          </p:nvPr>
        </p:nvSpPr>
        <p:spPr/>
        <p:txBody>
          <a:bodyPr/>
          <a:lstStyle/>
          <a:p>
            <a:fld id="{83BB5AC8-BA66-4F40-8F40-1B862DD86525}" type="slidenum">
              <a:rPr lang="fr-FR" smtClean="0"/>
              <a:t>24</a:t>
            </a:fld>
            <a:endParaRPr lang="fr-FR"/>
          </a:p>
        </p:txBody>
      </p:sp>
    </p:spTree>
    <p:extLst>
      <p:ext uri="{BB962C8B-B14F-4D97-AF65-F5344CB8AC3E}">
        <p14:creationId xmlns:p14="http://schemas.microsoft.com/office/powerpoint/2010/main" val="3635809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Dazu</a:t>
            </a:r>
            <a:r>
              <a:rPr lang="fr-FR" dirty="0"/>
              <a:t> </a:t>
            </a:r>
            <a:r>
              <a:rPr lang="fr-FR" dirty="0" err="1"/>
              <a:t>macht</a:t>
            </a:r>
            <a:r>
              <a:rPr lang="fr-FR" dirty="0"/>
              <a:t> uns </a:t>
            </a:r>
            <a:r>
              <a:rPr lang="fr-FR" dirty="0" err="1"/>
              <a:t>ein</a:t>
            </a:r>
            <a:r>
              <a:rPr lang="fr-FR" dirty="0"/>
              <a:t> </a:t>
            </a:r>
            <a:r>
              <a:rPr lang="fr-FR" dirty="0" err="1"/>
              <a:t>erneubares</a:t>
            </a:r>
            <a:r>
              <a:rPr lang="fr-FR" dirty="0"/>
              <a:t> WV </a:t>
            </a:r>
            <a:r>
              <a:rPr lang="fr-FR" dirty="0" err="1"/>
              <a:t>weniger</a:t>
            </a:r>
            <a:r>
              <a:rPr lang="fr-FR" dirty="0"/>
              <a:t> </a:t>
            </a:r>
            <a:r>
              <a:rPr lang="fr-FR" dirty="0" err="1"/>
              <a:t>weniger</a:t>
            </a:r>
            <a:r>
              <a:rPr lang="fr-FR" dirty="0"/>
              <a:t> </a:t>
            </a:r>
            <a:r>
              <a:rPr lang="fr-FR" dirty="0" err="1"/>
              <a:t>anhängig</a:t>
            </a:r>
            <a:r>
              <a:rPr lang="fr-FR" dirty="0"/>
              <a:t> </a:t>
            </a:r>
            <a:r>
              <a:rPr lang="fr-FR" dirty="0" err="1"/>
              <a:t>von</a:t>
            </a:r>
            <a:r>
              <a:rPr lang="fr-FR" dirty="0"/>
              <a:t> </a:t>
            </a:r>
            <a:r>
              <a:rPr lang="fr-FR" dirty="0" err="1"/>
              <a:t>assländischen</a:t>
            </a:r>
            <a:r>
              <a:rPr lang="fr-FR" dirty="0"/>
              <a:t> </a:t>
            </a:r>
            <a:r>
              <a:rPr lang="fr-FR" dirty="0" err="1"/>
              <a:t>Energiequellen</a:t>
            </a:r>
            <a:r>
              <a:rPr lang="fr-FR" dirty="0"/>
              <a:t>, die </a:t>
            </a:r>
            <a:r>
              <a:rPr lang="fr-FR" dirty="0" err="1"/>
              <a:t>grossteils</a:t>
            </a:r>
            <a:r>
              <a:rPr lang="fr-FR" dirty="0"/>
              <a:t> </a:t>
            </a:r>
            <a:r>
              <a:rPr lang="fr-FR" dirty="0" err="1"/>
              <a:t>aus</a:t>
            </a:r>
            <a:r>
              <a:rPr lang="fr-FR" dirty="0"/>
              <a:t> </a:t>
            </a:r>
            <a:r>
              <a:rPr lang="fr-FR" dirty="0" err="1"/>
              <a:t>nich</a:t>
            </a:r>
            <a:r>
              <a:rPr lang="fr-FR" dirty="0"/>
              <a:t> </a:t>
            </a:r>
            <a:r>
              <a:rPr lang="fr-FR" dirty="0" err="1"/>
              <a:t>ganz</a:t>
            </a:r>
            <a:r>
              <a:rPr lang="fr-FR" dirty="0"/>
              <a:t> </a:t>
            </a:r>
            <a:r>
              <a:rPr lang="fr-FR" dirty="0" err="1"/>
              <a:t>sanberen</a:t>
            </a:r>
            <a:r>
              <a:rPr lang="fr-FR" dirty="0"/>
              <a:t> </a:t>
            </a:r>
            <a:r>
              <a:rPr lang="fr-FR" dirty="0" err="1"/>
              <a:t>Ländern</a:t>
            </a:r>
            <a:r>
              <a:rPr lang="fr-FR" dirty="0"/>
              <a:t> </a:t>
            </a:r>
            <a:r>
              <a:rPr lang="fr-FR" dirty="0" err="1"/>
              <a:t>kommen</a:t>
            </a:r>
            <a:r>
              <a:rPr lang="fr-FR" dirty="0"/>
              <a:t>…</a:t>
            </a:r>
          </a:p>
        </p:txBody>
      </p:sp>
      <p:sp>
        <p:nvSpPr>
          <p:cNvPr id="4" name="Espace réservé du numéro de diapositive 3"/>
          <p:cNvSpPr>
            <a:spLocks noGrp="1"/>
          </p:cNvSpPr>
          <p:nvPr>
            <p:ph type="sldNum" sz="quarter" idx="5"/>
          </p:nvPr>
        </p:nvSpPr>
        <p:spPr/>
        <p:txBody>
          <a:bodyPr/>
          <a:lstStyle/>
          <a:p>
            <a:fld id="{83BB5AC8-BA66-4F40-8F40-1B862DD86525}" type="slidenum">
              <a:rPr lang="fr-FR" smtClean="0"/>
              <a:t>25</a:t>
            </a:fld>
            <a:endParaRPr lang="fr-FR"/>
          </a:p>
        </p:txBody>
      </p:sp>
    </p:spTree>
    <p:extLst>
      <p:ext uri="{BB962C8B-B14F-4D97-AF65-F5344CB8AC3E}">
        <p14:creationId xmlns:p14="http://schemas.microsoft.com/office/powerpoint/2010/main" val="2064282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Die </a:t>
            </a:r>
            <a:r>
              <a:rPr lang="fr-CH" dirty="0" err="1"/>
              <a:t>Vorteile</a:t>
            </a:r>
            <a:r>
              <a:rPr lang="fr-CH"/>
              <a:t> von </a:t>
            </a:r>
            <a:r>
              <a:rPr lang="fr-CH" err="1"/>
              <a:t>einem</a:t>
            </a:r>
            <a:r>
              <a:rPr lang="fr-CH"/>
              <a:t> WV </a:t>
            </a:r>
            <a:r>
              <a:rPr lang="fr-CH" err="1"/>
              <a:t>sind</a:t>
            </a:r>
            <a:r>
              <a:rPr lang="fr-CH"/>
              <a:t> </a:t>
            </a:r>
            <a:r>
              <a:rPr lang="fr-CH" err="1"/>
              <a:t>also</a:t>
            </a:r>
            <a:r>
              <a:rPr lang="fr-CH"/>
              <a:t> </a:t>
            </a:r>
            <a:r>
              <a:rPr lang="fr-CH" err="1"/>
              <a:t>relatf</a:t>
            </a:r>
            <a:r>
              <a:rPr lang="fr-CH"/>
              <a:t> </a:t>
            </a:r>
            <a:r>
              <a:rPr lang="fr-CH" err="1"/>
              <a:t>klar</a:t>
            </a:r>
            <a:r>
              <a:rPr lang="fr-CH"/>
              <a:t>. </a:t>
            </a:r>
          </a:p>
          <a:p>
            <a:r>
              <a:rPr lang="fr-CH" err="1"/>
              <a:t>Zusammengefasst</a:t>
            </a:r>
            <a:r>
              <a:rPr lang="fr-CH"/>
              <a:t>, </a:t>
            </a:r>
            <a:r>
              <a:rPr lang="fr-CH" err="1"/>
              <a:t>ist</a:t>
            </a:r>
            <a:r>
              <a:rPr lang="fr-CH"/>
              <a:t> </a:t>
            </a:r>
            <a:r>
              <a:rPr lang="fr-CH" err="1"/>
              <a:t>ein</a:t>
            </a:r>
            <a:r>
              <a:rPr lang="fr-CH"/>
              <a:t> </a:t>
            </a:r>
            <a:r>
              <a:rPr lang="fr-CH" err="1"/>
              <a:t>solche</a:t>
            </a:r>
            <a:r>
              <a:rPr lang="fr-CH"/>
              <a:t> </a:t>
            </a:r>
            <a:r>
              <a:rPr lang="fr-CH" err="1"/>
              <a:t>Lösung</a:t>
            </a:r>
            <a:r>
              <a:rPr lang="fr-CH"/>
              <a:t> </a:t>
            </a:r>
            <a:r>
              <a:rPr lang="fr-CH" err="1"/>
              <a:t>für</a:t>
            </a:r>
            <a:r>
              <a:rPr lang="fr-CH"/>
              <a:t>...</a:t>
            </a:r>
          </a:p>
        </p:txBody>
      </p:sp>
      <p:sp>
        <p:nvSpPr>
          <p:cNvPr id="4" name="Espace réservé du numéro de diapositive 3"/>
          <p:cNvSpPr>
            <a:spLocks noGrp="1"/>
          </p:cNvSpPr>
          <p:nvPr>
            <p:ph type="sldNum" sz="quarter" idx="5"/>
          </p:nvPr>
        </p:nvSpPr>
        <p:spPr/>
        <p:txBody>
          <a:bodyPr/>
          <a:lstStyle/>
          <a:p>
            <a:fld id="{83BB5AC8-BA66-4F40-8F40-1B862DD86525}" type="slidenum">
              <a:rPr lang="fr-FR" smtClean="0"/>
              <a:t>2</a:t>
            </a:fld>
            <a:endParaRPr lang="fr-FR"/>
          </a:p>
        </p:txBody>
      </p:sp>
    </p:spTree>
    <p:extLst>
      <p:ext uri="{BB962C8B-B14F-4D97-AF65-F5344CB8AC3E}">
        <p14:creationId xmlns:p14="http://schemas.microsoft.com/office/powerpoint/2010/main" val="3597460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Dazu</a:t>
            </a:r>
            <a:r>
              <a:rPr lang="fr-FR" dirty="0"/>
              <a:t> </a:t>
            </a:r>
            <a:r>
              <a:rPr lang="fr-FR" dirty="0" err="1"/>
              <a:t>macht</a:t>
            </a:r>
            <a:r>
              <a:rPr lang="fr-FR" dirty="0"/>
              <a:t> uns </a:t>
            </a:r>
            <a:r>
              <a:rPr lang="fr-FR" dirty="0" err="1"/>
              <a:t>ein</a:t>
            </a:r>
            <a:r>
              <a:rPr lang="fr-FR" dirty="0"/>
              <a:t> </a:t>
            </a:r>
            <a:r>
              <a:rPr lang="fr-FR" dirty="0" err="1"/>
              <a:t>erneubares</a:t>
            </a:r>
            <a:r>
              <a:rPr lang="fr-FR" dirty="0"/>
              <a:t> WV </a:t>
            </a:r>
            <a:r>
              <a:rPr lang="fr-FR" dirty="0" err="1"/>
              <a:t>weniger</a:t>
            </a:r>
            <a:r>
              <a:rPr lang="fr-FR" dirty="0"/>
              <a:t> </a:t>
            </a:r>
            <a:r>
              <a:rPr lang="fr-FR" dirty="0" err="1"/>
              <a:t>weniger</a:t>
            </a:r>
            <a:r>
              <a:rPr lang="fr-FR" dirty="0"/>
              <a:t> </a:t>
            </a:r>
            <a:r>
              <a:rPr lang="fr-FR" dirty="0" err="1"/>
              <a:t>anhängig</a:t>
            </a:r>
            <a:r>
              <a:rPr lang="fr-FR" dirty="0"/>
              <a:t> </a:t>
            </a:r>
            <a:r>
              <a:rPr lang="fr-FR" dirty="0" err="1"/>
              <a:t>von</a:t>
            </a:r>
            <a:r>
              <a:rPr lang="fr-FR" dirty="0"/>
              <a:t> </a:t>
            </a:r>
            <a:r>
              <a:rPr lang="fr-FR" dirty="0" err="1"/>
              <a:t>assländischen</a:t>
            </a:r>
            <a:r>
              <a:rPr lang="fr-FR" dirty="0"/>
              <a:t> </a:t>
            </a:r>
            <a:r>
              <a:rPr lang="fr-FR" dirty="0" err="1"/>
              <a:t>Energiequellen</a:t>
            </a:r>
            <a:r>
              <a:rPr lang="fr-FR" dirty="0"/>
              <a:t>, die </a:t>
            </a:r>
            <a:r>
              <a:rPr lang="fr-FR" dirty="0" err="1"/>
              <a:t>grossteils</a:t>
            </a:r>
            <a:r>
              <a:rPr lang="fr-FR" dirty="0"/>
              <a:t> </a:t>
            </a:r>
            <a:r>
              <a:rPr lang="fr-FR" dirty="0" err="1"/>
              <a:t>aus</a:t>
            </a:r>
            <a:r>
              <a:rPr lang="fr-FR" dirty="0"/>
              <a:t> </a:t>
            </a:r>
            <a:r>
              <a:rPr lang="fr-FR" dirty="0" err="1"/>
              <a:t>nich</a:t>
            </a:r>
            <a:r>
              <a:rPr lang="fr-FR" dirty="0"/>
              <a:t> </a:t>
            </a:r>
            <a:r>
              <a:rPr lang="fr-FR" dirty="0" err="1"/>
              <a:t>ganz</a:t>
            </a:r>
            <a:r>
              <a:rPr lang="fr-FR" dirty="0"/>
              <a:t> </a:t>
            </a:r>
            <a:r>
              <a:rPr lang="fr-FR" dirty="0" err="1"/>
              <a:t>sanberen</a:t>
            </a:r>
            <a:r>
              <a:rPr lang="fr-FR" dirty="0"/>
              <a:t> </a:t>
            </a:r>
            <a:r>
              <a:rPr lang="fr-FR" dirty="0" err="1"/>
              <a:t>Ländern</a:t>
            </a:r>
            <a:r>
              <a:rPr lang="fr-FR" dirty="0"/>
              <a:t> </a:t>
            </a:r>
            <a:r>
              <a:rPr lang="fr-FR" dirty="0" err="1"/>
              <a:t>kommen</a:t>
            </a:r>
            <a:r>
              <a:rPr lang="fr-FR" dirty="0"/>
              <a:t>…</a:t>
            </a:r>
          </a:p>
        </p:txBody>
      </p:sp>
      <p:sp>
        <p:nvSpPr>
          <p:cNvPr id="4" name="Espace réservé du numéro de diapositive 3"/>
          <p:cNvSpPr>
            <a:spLocks noGrp="1"/>
          </p:cNvSpPr>
          <p:nvPr>
            <p:ph type="sldNum" sz="quarter" idx="5"/>
          </p:nvPr>
        </p:nvSpPr>
        <p:spPr/>
        <p:txBody>
          <a:bodyPr/>
          <a:lstStyle/>
          <a:p>
            <a:fld id="{83BB5AC8-BA66-4F40-8F40-1B862DD86525}" type="slidenum">
              <a:rPr lang="fr-FR" smtClean="0"/>
              <a:t>3</a:t>
            </a:fld>
            <a:endParaRPr lang="fr-FR"/>
          </a:p>
        </p:txBody>
      </p:sp>
    </p:spTree>
    <p:extLst>
      <p:ext uri="{BB962C8B-B14F-4D97-AF65-F5344CB8AC3E}">
        <p14:creationId xmlns:p14="http://schemas.microsoft.com/office/powerpoint/2010/main" val="1215422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a:p>
        </p:txBody>
      </p:sp>
      <p:sp>
        <p:nvSpPr>
          <p:cNvPr id="4" name="Espace réservé du pied de page 3"/>
          <p:cNvSpPr>
            <a:spLocks noGrp="1"/>
          </p:cNvSpPr>
          <p:nvPr>
            <p:ph type="ftr" sz="quarter" idx="10"/>
          </p:nvPr>
        </p:nvSpPr>
        <p:spPr/>
        <p:txBody>
          <a:bodyPr/>
          <a:lstStyle/>
          <a:p>
            <a:pPr marL="0" marR="0" lvl="0" indent="0" algn="l" defTabSz="935441" rtl="0" eaLnBrk="1" fontAlgn="base" latinLnBrk="0" hangingPunct="1">
              <a:lnSpc>
                <a:spcPct val="100000"/>
              </a:lnSpc>
              <a:spcBef>
                <a:spcPct val="0"/>
              </a:spcBef>
              <a:spcAft>
                <a:spcPct val="0"/>
              </a:spcAft>
              <a:buClrTx/>
              <a:buSzTx/>
              <a:buFontTx/>
              <a:buNone/>
              <a:tabLst/>
              <a:defRPr/>
            </a:pPr>
            <a:endParaRPr kumimoji="0" lang="fr-FR"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35441" rtl="0" eaLnBrk="1" fontAlgn="base" latinLnBrk="0" hangingPunct="1">
              <a:lnSpc>
                <a:spcPct val="100000"/>
              </a:lnSpc>
              <a:spcBef>
                <a:spcPct val="0"/>
              </a:spcBef>
              <a:spcAft>
                <a:spcPct val="0"/>
              </a:spcAft>
              <a:buClrTx/>
              <a:buSzTx/>
              <a:buFontTx/>
              <a:buNone/>
              <a:tabLst/>
              <a:defRPr/>
            </a:pPr>
            <a:fld id="{3686A23E-981E-47C1-B4E6-18BCF0BFFD9D}" type="slidenum">
              <a:rPr kumimoji="0" lang="fr-FR"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35441" rtl="0" eaLnBrk="1" fontAlgn="base" latinLnBrk="0" hangingPunct="1">
                <a:lnSpc>
                  <a:spcPct val="100000"/>
                </a:lnSpc>
                <a:spcBef>
                  <a:spcPct val="0"/>
                </a:spcBef>
                <a:spcAft>
                  <a:spcPct val="0"/>
                </a:spcAft>
                <a:buClrTx/>
                <a:buSzTx/>
                <a:buFontTx/>
                <a:buNone/>
                <a:tabLst/>
                <a:defRPr/>
              </a:pPr>
              <a:t>4</a:t>
            </a:fld>
            <a:endParaRPr kumimoji="0" lang="fr-FR"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050525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pied de page 3"/>
          <p:cNvSpPr>
            <a:spLocks noGrp="1"/>
          </p:cNvSpPr>
          <p:nvPr>
            <p:ph type="ftr" sz="quarter" idx="4"/>
          </p:nvPr>
        </p:nvSpPr>
        <p:spPr/>
        <p:txBody>
          <a:bodyPr/>
          <a:lstStyle/>
          <a:p>
            <a:pPr marL="0" marR="0" lvl="0" indent="0" algn="l" defTabSz="935441" rtl="0" eaLnBrk="1" fontAlgn="base" latinLnBrk="0" hangingPunct="1">
              <a:lnSpc>
                <a:spcPct val="100000"/>
              </a:lnSpc>
              <a:spcBef>
                <a:spcPct val="0"/>
              </a:spcBef>
              <a:spcAft>
                <a:spcPct val="0"/>
              </a:spcAft>
              <a:buClrTx/>
              <a:buSzTx/>
              <a:buFontTx/>
              <a:buNone/>
              <a:tabLst/>
              <a:defRPr/>
            </a:pPr>
            <a:endParaRPr kumimoji="0" lang="fr-FR"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Espace réservé du numéro de diapositive 4"/>
          <p:cNvSpPr>
            <a:spLocks noGrp="1"/>
          </p:cNvSpPr>
          <p:nvPr>
            <p:ph type="sldNum" sz="quarter" idx="5"/>
          </p:nvPr>
        </p:nvSpPr>
        <p:spPr/>
        <p:txBody>
          <a:bodyPr/>
          <a:lstStyle/>
          <a:p>
            <a:pPr marL="0" marR="0" lvl="0" indent="0" algn="r" defTabSz="935441" rtl="0" eaLnBrk="1" fontAlgn="base" latinLnBrk="0" hangingPunct="1">
              <a:lnSpc>
                <a:spcPct val="100000"/>
              </a:lnSpc>
              <a:spcBef>
                <a:spcPct val="0"/>
              </a:spcBef>
              <a:spcAft>
                <a:spcPct val="0"/>
              </a:spcAft>
              <a:buClrTx/>
              <a:buSzTx/>
              <a:buFontTx/>
              <a:buNone/>
              <a:tabLst/>
              <a:defRPr/>
            </a:pPr>
            <a:fld id="{3686A23E-981E-47C1-B4E6-18BCF0BFFD9D}" type="slidenum">
              <a:rPr kumimoji="0" lang="fr-FR"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35441" rtl="0" eaLnBrk="1" fontAlgn="base" latinLnBrk="0" hangingPunct="1">
                <a:lnSpc>
                  <a:spcPct val="100000"/>
                </a:lnSpc>
                <a:spcBef>
                  <a:spcPct val="0"/>
                </a:spcBef>
                <a:spcAft>
                  <a:spcPct val="0"/>
                </a:spcAft>
                <a:buClrTx/>
                <a:buSzTx/>
                <a:buFontTx/>
                <a:buNone/>
                <a:tabLst/>
                <a:defRPr/>
              </a:pPr>
              <a:t>15</a:t>
            </a:fld>
            <a:endParaRPr kumimoji="0" lang="fr-FR"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187183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pied de page 3"/>
          <p:cNvSpPr>
            <a:spLocks noGrp="1"/>
          </p:cNvSpPr>
          <p:nvPr>
            <p:ph type="ftr" sz="quarter" idx="4"/>
          </p:nvPr>
        </p:nvSpPr>
        <p:spPr/>
        <p:txBody>
          <a:bodyPr/>
          <a:lstStyle/>
          <a:p>
            <a:pPr marL="0" marR="0" lvl="0" indent="0" algn="l" defTabSz="935441" rtl="0" eaLnBrk="1" fontAlgn="base" latinLnBrk="0" hangingPunct="1">
              <a:lnSpc>
                <a:spcPct val="100000"/>
              </a:lnSpc>
              <a:spcBef>
                <a:spcPct val="0"/>
              </a:spcBef>
              <a:spcAft>
                <a:spcPct val="0"/>
              </a:spcAft>
              <a:buClrTx/>
              <a:buSzTx/>
              <a:buFontTx/>
              <a:buNone/>
              <a:tabLst/>
              <a:defRPr/>
            </a:pPr>
            <a:endParaRPr kumimoji="0" lang="fr-FR"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Espace réservé du numéro de diapositive 4"/>
          <p:cNvSpPr>
            <a:spLocks noGrp="1"/>
          </p:cNvSpPr>
          <p:nvPr>
            <p:ph type="sldNum" sz="quarter" idx="5"/>
          </p:nvPr>
        </p:nvSpPr>
        <p:spPr/>
        <p:txBody>
          <a:bodyPr/>
          <a:lstStyle/>
          <a:p>
            <a:pPr marL="0" marR="0" lvl="0" indent="0" algn="r" defTabSz="935441" rtl="0" eaLnBrk="1" fontAlgn="base" latinLnBrk="0" hangingPunct="1">
              <a:lnSpc>
                <a:spcPct val="100000"/>
              </a:lnSpc>
              <a:spcBef>
                <a:spcPct val="0"/>
              </a:spcBef>
              <a:spcAft>
                <a:spcPct val="0"/>
              </a:spcAft>
              <a:buClrTx/>
              <a:buSzTx/>
              <a:buFontTx/>
              <a:buNone/>
              <a:tabLst/>
              <a:defRPr/>
            </a:pPr>
            <a:fld id="{3686A23E-981E-47C1-B4E6-18BCF0BFFD9D}" type="slidenum">
              <a:rPr kumimoji="0" lang="fr-FR"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35441" rtl="0" eaLnBrk="1" fontAlgn="base" latinLnBrk="0" hangingPunct="1">
                <a:lnSpc>
                  <a:spcPct val="100000"/>
                </a:lnSpc>
                <a:spcBef>
                  <a:spcPct val="0"/>
                </a:spcBef>
                <a:spcAft>
                  <a:spcPct val="0"/>
                </a:spcAft>
                <a:buClrTx/>
                <a:buSzTx/>
                <a:buFontTx/>
                <a:buNone/>
                <a:tabLst/>
                <a:defRPr/>
              </a:pPr>
              <a:t>17</a:t>
            </a:fld>
            <a:endParaRPr kumimoji="0" lang="fr-FR"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821504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de-CH" sz="1200" dirty="0"/>
              <a:t>Die Wärmegestehungskosten in der Studie sind keine Wärmepreise für den Endkunden! Der Betreiber wird eine Marge erheben.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CH" sz="1200" dirty="0"/>
              <a:t>Ein Vergleich zwischen Netzlösungen und individueller Lösungen pro Gebäude sollte immer mit Vollkostenrechnung erfolgen. Der potenzielle Kunde sollte nicht vergessen, dass er bei individueller Lösung auch Investitionskosten und Wartung zahlen muss, nicht nur Wärmekosten.</a:t>
            </a:r>
            <a:endParaRPr lang="fr-CH" sz="1200" dirty="0"/>
          </a:p>
          <a:p>
            <a:endParaRPr lang="fr-CH" dirty="0"/>
          </a:p>
        </p:txBody>
      </p:sp>
      <p:sp>
        <p:nvSpPr>
          <p:cNvPr id="4" name="Espace réservé du pied de page 3"/>
          <p:cNvSpPr>
            <a:spLocks noGrp="1"/>
          </p:cNvSpPr>
          <p:nvPr>
            <p:ph type="ftr" sz="quarter" idx="4"/>
          </p:nvPr>
        </p:nvSpPr>
        <p:spPr/>
        <p:txBody>
          <a:bodyPr/>
          <a:lstStyle/>
          <a:p>
            <a:pPr marL="0" marR="0" lvl="0" indent="0" algn="l" defTabSz="935441" rtl="0" eaLnBrk="1" fontAlgn="base" latinLnBrk="0" hangingPunct="1">
              <a:lnSpc>
                <a:spcPct val="100000"/>
              </a:lnSpc>
              <a:spcBef>
                <a:spcPct val="0"/>
              </a:spcBef>
              <a:spcAft>
                <a:spcPct val="0"/>
              </a:spcAft>
              <a:buClrTx/>
              <a:buSzTx/>
              <a:buFontTx/>
              <a:buNone/>
              <a:tabLst/>
              <a:defRPr/>
            </a:pPr>
            <a:endParaRPr kumimoji="0" lang="fr-FR"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Espace réservé du numéro de diapositive 4"/>
          <p:cNvSpPr>
            <a:spLocks noGrp="1"/>
          </p:cNvSpPr>
          <p:nvPr>
            <p:ph type="sldNum" sz="quarter" idx="5"/>
          </p:nvPr>
        </p:nvSpPr>
        <p:spPr/>
        <p:txBody>
          <a:bodyPr/>
          <a:lstStyle/>
          <a:p>
            <a:pPr marL="0" marR="0" lvl="0" indent="0" algn="r" defTabSz="935441" rtl="0" eaLnBrk="1" fontAlgn="base" latinLnBrk="0" hangingPunct="1">
              <a:lnSpc>
                <a:spcPct val="100000"/>
              </a:lnSpc>
              <a:spcBef>
                <a:spcPct val="0"/>
              </a:spcBef>
              <a:spcAft>
                <a:spcPct val="0"/>
              </a:spcAft>
              <a:buClrTx/>
              <a:buSzTx/>
              <a:buFontTx/>
              <a:buNone/>
              <a:tabLst/>
              <a:defRPr/>
            </a:pPr>
            <a:fld id="{3686A23E-981E-47C1-B4E6-18BCF0BFFD9D}" type="slidenum">
              <a:rPr kumimoji="0" lang="fr-FR"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35441" rtl="0" eaLnBrk="1" fontAlgn="base" latinLnBrk="0" hangingPunct="1">
                <a:lnSpc>
                  <a:spcPct val="100000"/>
                </a:lnSpc>
                <a:spcBef>
                  <a:spcPct val="0"/>
                </a:spcBef>
                <a:spcAft>
                  <a:spcPct val="0"/>
                </a:spcAft>
                <a:buClrTx/>
                <a:buSzTx/>
                <a:buFontTx/>
                <a:buNone/>
                <a:tabLst/>
                <a:defRPr/>
              </a:pPr>
              <a:t>18</a:t>
            </a:fld>
            <a:endParaRPr kumimoji="0" lang="fr-FR"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673479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dirty="0"/>
              <a:t>Für die Seewasserlösung wird empfohlen zu klären, was die Leitung für die Entnahme und Rückgabe in Twann kosten würde</a:t>
            </a:r>
          </a:p>
          <a:p>
            <a:endParaRPr lang="fr-CH" dirty="0"/>
          </a:p>
        </p:txBody>
      </p:sp>
      <p:sp>
        <p:nvSpPr>
          <p:cNvPr id="4" name="Espace réservé du pied de page 3"/>
          <p:cNvSpPr>
            <a:spLocks noGrp="1"/>
          </p:cNvSpPr>
          <p:nvPr>
            <p:ph type="ftr" sz="quarter" idx="4"/>
          </p:nvPr>
        </p:nvSpPr>
        <p:spPr/>
        <p:txBody>
          <a:bodyPr/>
          <a:lstStyle/>
          <a:p>
            <a:pPr marL="0" marR="0" lvl="0" indent="0" algn="l" defTabSz="935441" rtl="0" eaLnBrk="1" fontAlgn="base" latinLnBrk="0" hangingPunct="1">
              <a:lnSpc>
                <a:spcPct val="100000"/>
              </a:lnSpc>
              <a:spcBef>
                <a:spcPct val="0"/>
              </a:spcBef>
              <a:spcAft>
                <a:spcPct val="0"/>
              </a:spcAft>
              <a:buClrTx/>
              <a:buSzTx/>
              <a:buFontTx/>
              <a:buNone/>
              <a:tabLst/>
              <a:defRPr/>
            </a:pPr>
            <a:endParaRPr kumimoji="0" lang="fr-FR"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Espace réservé du numéro de diapositive 4"/>
          <p:cNvSpPr>
            <a:spLocks noGrp="1"/>
          </p:cNvSpPr>
          <p:nvPr>
            <p:ph type="sldNum" sz="quarter" idx="5"/>
          </p:nvPr>
        </p:nvSpPr>
        <p:spPr/>
        <p:txBody>
          <a:bodyPr/>
          <a:lstStyle/>
          <a:p>
            <a:pPr marL="0" marR="0" lvl="0" indent="0" algn="r" defTabSz="935441" rtl="0" eaLnBrk="1" fontAlgn="base" latinLnBrk="0" hangingPunct="1">
              <a:lnSpc>
                <a:spcPct val="100000"/>
              </a:lnSpc>
              <a:spcBef>
                <a:spcPct val="0"/>
              </a:spcBef>
              <a:spcAft>
                <a:spcPct val="0"/>
              </a:spcAft>
              <a:buClrTx/>
              <a:buSzTx/>
              <a:buFontTx/>
              <a:buNone/>
              <a:tabLst/>
              <a:defRPr/>
            </a:pPr>
            <a:fld id="{3686A23E-981E-47C1-B4E6-18BCF0BFFD9D}" type="slidenum">
              <a:rPr kumimoji="0" lang="fr-FR"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35441" rtl="0" eaLnBrk="1" fontAlgn="base" latinLnBrk="0" hangingPunct="1">
                <a:lnSpc>
                  <a:spcPct val="100000"/>
                </a:lnSpc>
                <a:spcBef>
                  <a:spcPct val="0"/>
                </a:spcBef>
                <a:spcAft>
                  <a:spcPct val="0"/>
                </a:spcAft>
                <a:buClrTx/>
                <a:buSzTx/>
                <a:buFontTx/>
                <a:buNone/>
                <a:tabLst/>
                <a:defRPr/>
              </a:pPr>
              <a:t>19</a:t>
            </a:fld>
            <a:endParaRPr kumimoji="0" lang="fr-FR"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187391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sz="1200" dirty="0"/>
              <a:t>Die dezentrale Lösung ist durch die individuellen, höheren Stromtarif (als bei der zentralen Seewasserlösung) benachteiligt. Wenn es möglich wäre, die für den Betrieb der dezentralen Wärmepumpen erforderliche Elektrizität für den gleichen Preis wie bei der zentralen Variante zu bekommen, wäre diese Lösung allerdings wahrscheinlich von Vorteil, weil es die Effizienz, mindestens bei den Gebäuden, die niedrigere Temperaturen brauchen, steigern würde. Falls diese Gebäude einen erheblichen Anteil im Dorf repräsentieren, wäre es sinnvoll, dies weiter zu verfolgen. Zwei Lösungen könnten überprüft werden: Mit den Verteilleitungen könnte ein elektrisches Kabel verlegt werden, das die dezentralen Wärmepumpen aus der Produktionszentrale mit Strom versorgt. Oder: der Stromverbrauch aller dezentralen Wärmepumpen «virtuell» summieren, und mit dem Stromlieferant wird ein Spezialtarif ausgehandelt.</a:t>
            </a:r>
            <a:endParaRPr lang="fr-CH" sz="1200" dirty="0"/>
          </a:p>
          <a:p>
            <a:endParaRPr lang="fr-CH" dirty="0"/>
          </a:p>
        </p:txBody>
      </p:sp>
      <p:sp>
        <p:nvSpPr>
          <p:cNvPr id="4" name="Espace réservé du pied de page 3"/>
          <p:cNvSpPr>
            <a:spLocks noGrp="1"/>
          </p:cNvSpPr>
          <p:nvPr>
            <p:ph type="ftr" sz="quarter" idx="4"/>
          </p:nvPr>
        </p:nvSpPr>
        <p:spPr/>
        <p:txBody>
          <a:bodyPr/>
          <a:lstStyle/>
          <a:p>
            <a:pPr marL="0" marR="0" lvl="0" indent="0" algn="l" defTabSz="935441" rtl="0" eaLnBrk="1" fontAlgn="base" latinLnBrk="0" hangingPunct="1">
              <a:lnSpc>
                <a:spcPct val="100000"/>
              </a:lnSpc>
              <a:spcBef>
                <a:spcPct val="0"/>
              </a:spcBef>
              <a:spcAft>
                <a:spcPct val="0"/>
              </a:spcAft>
              <a:buClrTx/>
              <a:buSzTx/>
              <a:buFontTx/>
              <a:buNone/>
              <a:tabLst/>
              <a:defRPr/>
            </a:pPr>
            <a:endParaRPr kumimoji="0" lang="fr-FR"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Espace réservé du numéro de diapositive 4"/>
          <p:cNvSpPr>
            <a:spLocks noGrp="1"/>
          </p:cNvSpPr>
          <p:nvPr>
            <p:ph type="sldNum" sz="quarter" idx="5"/>
          </p:nvPr>
        </p:nvSpPr>
        <p:spPr/>
        <p:txBody>
          <a:bodyPr/>
          <a:lstStyle/>
          <a:p>
            <a:pPr marL="0" marR="0" lvl="0" indent="0" algn="r" defTabSz="935441" rtl="0" eaLnBrk="1" fontAlgn="base" latinLnBrk="0" hangingPunct="1">
              <a:lnSpc>
                <a:spcPct val="100000"/>
              </a:lnSpc>
              <a:spcBef>
                <a:spcPct val="0"/>
              </a:spcBef>
              <a:spcAft>
                <a:spcPct val="0"/>
              </a:spcAft>
              <a:buClrTx/>
              <a:buSzTx/>
              <a:buFontTx/>
              <a:buNone/>
              <a:tabLst/>
              <a:defRPr/>
            </a:pPr>
            <a:fld id="{3686A23E-981E-47C1-B4E6-18BCF0BFFD9D}" type="slidenum">
              <a:rPr kumimoji="0" lang="fr-FR"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35441" rtl="0" eaLnBrk="1" fontAlgn="base" latinLnBrk="0" hangingPunct="1">
                <a:lnSpc>
                  <a:spcPct val="100000"/>
                </a:lnSpc>
                <a:spcBef>
                  <a:spcPct val="0"/>
                </a:spcBef>
                <a:spcAft>
                  <a:spcPct val="0"/>
                </a:spcAft>
                <a:buClrTx/>
                <a:buSzTx/>
                <a:buFontTx/>
                <a:buNone/>
                <a:tabLst/>
                <a:defRPr/>
              </a:pPr>
              <a:t>20</a:t>
            </a:fld>
            <a:endParaRPr kumimoji="0" lang="fr-FR"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08288523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11LogoPlanair07.JPG%20%20%20%20%20%20%20%20%20%20%20%20%20%20%20%20%20%20%20%20%20%20%20%20%20%20%20%20%20%20%20%20%20%20%20%20%20%20%20%20%20%20%20%20%20%200010CA76%06MacLAD%20%20%20%20%20%20%20%20%20%20%20%20%20%20%20%20%20%20%20%20%20%20%20%20%20ABA78158:" TargetMode="External"/><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0bcret108.jpg%20%20%20%20%20%20%20%20%20%20%20%20%20%20%20%20%20%20%20%20%20%20%20%20%20%20%20%20%20%20%20%20%20%20%20%20%20%20%20%20%20%20%20%20%20%20%20%20%20%20%20%200010CA76%06MacLAD%20%20%20%20%20%20%20%20%20%20%20%20%20%20%20%20%20%20%20%20%20%20%20%20%20ABA78158:" TargetMode="External"/><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8462C1B-7A55-E84F-9E6A-F4D1C2FB5823}"/>
              </a:ext>
            </a:extLst>
          </p:cNvPr>
          <p:cNvPicPr>
            <a:picLocks noChangeAspect="1"/>
          </p:cNvPicPr>
          <p:nvPr userDrawn="1"/>
        </p:nvPicPr>
        <p:blipFill>
          <a:blip r:embed="rId2">
            <a:alphaModFix amt="56000"/>
            <a:extLst>
              <a:ext uri="{BEBA8EAE-BF5A-486C-A8C5-ECC9F3942E4B}">
                <a14:imgProps xmlns:a14="http://schemas.microsoft.com/office/drawing/2010/main">
                  <a14:imgLayer r:embed="rId3">
                    <a14:imgEffect>
                      <a14:sharpenSoften amount="21000"/>
                    </a14:imgEffect>
                  </a14:imgLayer>
                </a14:imgProps>
              </a:ext>
            </a:extLst>
          </a:blip>
          <a:stretch>
            <a:fillRect/>
          </a:stretch>
        </p:blipFill>
        <p:spPr>
          <a:xfrm>
            <a:off x="6766" y="-3644"/>
            <a:ext cx="12178468" cy="6858000"/>
          </a:xfrm>
          <a:prstGeom prst="rect">
            <a:avLst/>
          </a:prstGeom>
        </p:spPr>
      </p:pic>
      <p:sp>
        <p:nvSpPr>
          <p:cNvPr id="2" name="Titre 1">
            <a:extLst>
              <a:ext uri="{FF2B5EF4-FFF2-40B4-BE49-F238E27FC236}">
                <a16:creationId xmlns:a16="http://schemas.microsoft.com/office/drawing/2014/main" id="{DC92D9C4-0D57-7D4D-AC67-D6ED46843D3E}"/>
              </a:ext>
            </a:extLst>
          </p:cNvPr>
          <p:cNvSpPr>
            <a:spLocks noGrp="1"/>
          </p:cNvSpPr>
          <p:nvPr>
            <p:ph type="ctrTitle"/>
          </p:nvPr>
        </p:nvSpPr>
        <p:spPr>
          <a:xfrm>
            <a:off x="1524000" y="1122363"/>
            <a:ext cx="9144000" cy="2387600"/>
          </a:xfrm>
        </p:spPr>
        <p:txBody>
          <a:bodyPr anchor="b"/>
          <a:lstStyle>
            <a:lvl1pPr algn="ctr">
              <a:defRPr sz="6000"/>
            </a:lvl1pPr>
          </a:lstStyle>
          <a:p>
            <a:endParaRPr lang="fr-FR" dirty="0"/>
          </a:p>
        </p:txBody>
      </p:sp>
      <p:sp>
        <p:nvSpPr>
          <p:cNvPr id="3" name="Sous-titre 2">
            <a:extLst>
              <a:ext uri="{FF2B5EF4-FFF2-40B4-BE49-F238E27FC236}">
                <a16:creationId xmlns:a16="http://schemas.microsoft.com/office/drawing/2014/main" id="{D912D83E-F2C8-6144-A497-8B53192CFC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4622426-57AD-924B-9D40-45AFD2270362}"/>
              </a:ext>
            </a:extLst>
          </p:cNvPr>
          <p:cNvSpPr>
            <a:spLocks noGrp="1"/>
          </p:cNvSpPr>
          <p:nvPr>
            <p:ph type="dt" sz="half" idx="10"/>
          </p:nvPr>
        </p:nvSpPr>
        <p:spPr/>
        <p:txBody>
          <a:bodyPr/>
          <a:lstStyle/>
          <a:p>
            <a:fld id="{3ABE30F6-78D2-B747-94BD-E7B3A3C3B36F}" type="datetimeFigureOut">
              <a:rPr lang="fr-FR" smtClean="0"/>
              <a:t>25/06/2020</a:t>
            </a:fld>
            <a:endParaRPr lang="fr-FR"/>
          </a:p>
        </p:txBody>
      </p:sp>
      <p:sp>
        <p:nvSpPr>
          <p:cNvPr id="5" name="Espace réservé du pied de page 4">
            <a:extLst>
              <a:ext uri="{FF2B5EF4-FFF2-40B4-BE49-F238E27FC236}">
                <a16:creationId xmlns:a16="http://schemas.microsoft.com/office/drawing/2014/main" id="{E5B308E0-A81F-DF4A-B362-FB2075054E8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3FB6B00-2C0E-574B-9494-6B222E68F91D}"/>
              </a:ext>
            </a:extLst>
          </p:cNvPr>
          <p:cNvSpPr>
            <a:spLocks noGrp="1"/>
          </p:cNvSpPr>
          <p:nvPr>
            <p:ph type="sldNum" sz="quarter" idx="12"/>
          </p:nvPr>
        </p:nvSpPr>
        <p:spPr/>
        <p:txBody>
          <a:bodyPr/>
          <a:lstStyle/>
          <a:p>
            <a:fld id="{686D924B-E87F-6441-B61D-2B17DA203F1B}" type="slidenum">
              <a:rPr lang="fr-FR" smtClean="0"/>
              <a:t>‹N°›</a:t>
            </a:fld>
            <a:endParaRPr lang="fr-FR"/>
          </a:p>
        </p:txBody>
      </p:sp>
    </p:spTree>
    <p:extLst>
      <p:ext uri="{BB962C8B-B14F-4D97-AF65-F5344CB8AC3E}">
        <p14:creationId xmlns:p14="http://schemas.microsoft.com/office/powerpoint/2010/main" val="4213528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0D6DA3-B4A5-9249-A202-654ED7626E1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634895E-880C-C145-BFD0-86221C0E949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CE96FFC-70B7-7C40-885F-C8C44F7583C4}"/>
              </a:ext>
            </a:extLst>
          </p:cNvPr>
          <p:cNvSpPr>
            <a:spLocks noGrp="1"/>
          </p:cNvSpPr>
          <p:nvPr>
            <p:ph type="dt" sz="half" idx="10"/>
          </p:nvPr>
        </p:nvSpPr>
        <p:spPr/>
        <p:txBody>
          <a:bodyPr/>
          <a:lstStyle/>
          <a:p>
            <a:fld id="{3ABE30F6-78D2-B747-94BD-E7B3A3C3B36F}" type="datetimeFigureOut">
              <a:rPr lang="fr-FR" smtClean="0"/>
              <a:t>25/06/2020</a:t>
            </a:fld>
            <a:endParaRPr lang="fr-FR"/>
          </a:p>
        </p:txBody>
      </p:sp>
      <p:sp>
        <p:nvSpPr>
          <p:cNvPr id="5" name="Espace réservé du pied de page 4">
            <a:extLst>
              <a:ext uri="{FF2B5EF4-FFF2-40B4-BE49-F238E27FC236}">
                <a16:creationId xmlns:a16="http://schemas.microsoft.com/office/drawing/2014/main" id="{13C7EA64-8EE1-9748-AA47-BC99B035670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3FEE368-692E-4848-B8CE-8AEDCA9762F0}"/>
              </a:ext>
            </a:extLst>
          </p:cNvPr>
          <p:cNvSpPr>
            <a:spLocks noGrp="1"/>
          </p:cNvSpPr>
          <p:nvPr>
            <p:ph type="sldNum" sz="quarter" idx="12"/>
          </p:nvPr>
        </p:nvSpPr>
        <p:spPr/>
        <p:txBody>
          <a:bodyPr/>
          <a:lstStyle/>
          <a:p>
            <a:fld id="{686D924B-E87F-6441-B61D-2B17DA203F1B}" type="slidenum">
              <a:rPr lang="fr-FR" smtClean="0"/>
              <a:t>‹N°›</a:t>
            </a:fld>
            <a:endParaRPr lang="fr-FR"/>
          </a:p>
        </p:txBody>
      </p:sp>
    </p:spTree>
    <p:extLst>
      <p:ext uri="{BB962C8B-B14F-4D97-AF65-F5344CB8AC3E}">
        <p14:creationId xmlns:p14="http://schemas.microsoft.com/office/powerpoint/2010/main" val="2420609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F657700-A55E-1048-B71E-01FDD3F3F9A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F9D8956-5144-C744-9167-8F761D8BFDE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7C3B617-AC44-DA48-9447-A5BF9A6FED30}"/>
              </a:ext>
            </a:extLst>
          </p:cNvPr>
          <p:cNvSpPr>
            <a:spLocks noGrp="1"/>
          </p:cNvSpPr>
          <p:nvPr>
            <p:ph type="dt" sz="half" idx="10"/>
          </p:nvPr>
        </p:nvSpPr>
        <p:spPr/>
        <p:txBody>
          <a:bodyPr/>
          <a:lstStyle/>
          <a:p>
            <a:fld id="{3ABE30F6-78D2-B747-94BD-E7B3A3C3B36F}" type="datetimeFigureOut">
              <a:rPr lang="fr-FR" smtClean="0"/>
              <a:t>25/06/2020</a:t>
            </a:fld>
            <a:endParaRPr lang="fr-FR"/>
          </a:p>
        </p:txBody>
      </p:sp>
      <p:sp>
        <p:nvSpPr>
          <p:cNvPr id="5" name="Espace réservé du pied de page 4">
            <a:extLst>
              <a:ext uri="{FF2B5EF4-FFF2-40B4-BE49-F238E27FC236}">
                <a16:creationId xmlns:a16="http://schemas.microsoft.com/office/drawing/2014/main" id="{146519B3-46A5-574A-B88A-C2A4CC919E4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ED7F838-A595-774C-BDA2-55E13E8ADDAA}"/>
              </a:ext>
            </a:extLst>
          </p:cNvPr>
          <p:cNvSpPr>
            <a:spLocks noGrp="1"/>
          </p:cNvSpPr>
          <p:nvPr>
            <p:ph type="sldNum" sz="quarter" idx="12"/>
          </p:nvPr>
        </p:nvSpPr>
        <p:spPr/>
        <p:txBody>
          <a:bodyPr/>
          <a:lstStyle/>
          <a:p>
            <a:fld id="{686D924B-E87F-6441-B61D-2B17DA203F1B}" type="slidenum">
              <a:rPr lang="fr-FR" smtClean="0"/>
              <a:t>‹N°›</a:t>
            </a:fld>
            <a:endParaRPr lang="fr-FR"/>
          </a:p>
        </p:txBody>
      </p:sp>
    </p:spTree>
    <p:extLst>
      <p:ext uri="{BB962C8B-B14F-4D97-AF65-F5344CB8AC3E}">
        <p14:creationId xmlns:p14="http://schemas.microsoft.com/office/powerpoint/2010/main" val="2990039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re">
    <p:spTree>
      <p:nvGrpSpPr>
        <p:cNvPr id="1" name=""/>
        <p:cNvGrpSpPr/>
        <p:nvPr/>
      </p:nvGrpSpPr>
      <p:grpSpPr>
        <a:xfrm>
          <a:off x="0" y="0"/>
          <a:ext cx="0" cy="0"/>
          <a:chOff x="0" y="0"/>
          <a:chExt cx="0" cy="0"/>
        </a:xfrm>
      </p:grpSpPr>
      <p:sp>
        <p:nvSpPr>
          <p:cNvPr id="4" name="Line 7"/>
          <p:cNvSpPr>
            <a:spLocks noChangeShapeType="1"/>
          </p:cNvSpPr>
          <p:nvPr/>
        </p:nvSpPr>
        <p:spPr bwMode="auto">
          <a:xfrm flipV="1">
            <a:off x="3407834" y="6742113"/>
            <a:ext cx="8449733" cy="0"/>
          </a:xfrm>
          <a:prstGeom prst="line">
            <a:avLst/>
          </a:prstGeom>
          <a:noFill/>
          <a:ln w="9525">
            <a:solidFill>
              <a:srgbClr val="7D580D"/>
            </a:solidFill>
            <a:round/>
            <a:headEnd/>
            <a:tailEnd/>
          </a:ln>
          <a:effectLst/>
        </p:spPr>
        <p:txBody>
          <a:bodyPr/>
          <a:lstStyle/>
          <a:p>
            <a:pPr>
              <a:defRPr/>
            </a:pPr>
            <a:endParaRPr lang="fr-FR" sz="1800">
              <a:latin typeface="Arial" pitchFamily="34" charset="0"/>
              <a:cs typeface="+mn-cs"/>
            </a:endParaRPr>
          </a:p>
        </p:txBody>
      </p:sp>
      <p:pic>
        <p:nvPicPr>
          <p:cNvPr id="5" name="Picture 11" descr="LogoPlanair07.JPG                                              0010CA76MacLAD                         ABA78158:"/>
          <p:cNvPicPr>
            <a:picLocks noChangeAspect="1" noChangeArrowheads="1"/>
          </p:cNvPicPr>
          <p:nvPr/>
        </p:nvPicPr>
        <p:blipFill>
          <a:blip r:embed="rId2" r:link="rId3" cstate="print"/>
          <a:srcRect/>
          <a:stretch>
            <a:fillRect/>
          </a:stretch>
        </p:blipFill>
        <p:spPr bwMode="auto">
          <a:xfrm>
            <a:off x="366184" y="6253164"/>
            <a:ext cx="2946400" cy="598487"/>
          </a:xfrm>
          <a:prstGeom prst="rect">
            <a:avLst/>
          </a:prstGeom>
          <a:noFill/>
          <a:ln w="9525">
            <a:noFill/>
            <a:miter lim="800000"/>
            <a:headEnd/>
            <a:tailEnd/>
          </a:ln>
        </p:spPr>
      </p:pic>
      <p:sp>
        <p:nvSpPr>
          <p:cNvPr id="10242" name="Rectangle 2"/>
          <p:cNvSpPr>
            <a:spLocks noGrp="1" noChangeArrowheads="1"/>
          </p:cNvSpPr>
          <p:nvPr>
            <p:ph type="ctrTitle"/>
          </p:nvPr>
        </p:nvSpPr>
        <p:spPr>
          <a:xfrm>
            <a:off x="0" y="2130426"/>
            <a:ext cx="12192000" cy="1470025"/>
          </a:xfrm>
        </p:spPr>
        <p:txBody>
          <a:bodyPr/>
          <a:lstStyle>
            <a:lvl1pPr>
              <a:defRPr/>
            </a:lvl1pPr>
          </a:lstStyle>
          <a:p>
            <a:r>
              <a:rPr lang="fr-FR" dirty="0"/>
              <a:t>Cliquez pour modifier le style du titre</a:t>
            </a:r>
          </a:p>
        </p:txBody>
      </p:sp>
      <p:sp>
        <p:nvSpPr>
          <p:cNvPr id="10243" name="Rectangle 3"/>
          <p:cNvSpPr>
            <a:spLocks noGrp="1" noChangeArrowheads="1"/>
          </p:cNvSpPr>
          <p:nvPr>
            <p:ph type="subTitle" idx="1"/>
          </p:nvPr>
        </p:nvSpPr>
        <p:spPr>
          <a:xfrm>
            <a:off x="1828800" y="3886200"/>
            <a:ext cx="8534400" cy="1114436"/>
          </a:xfrm>
          <a:prstGeom prst="rect">
            <a:avLst/>
          </a:prstGeom>
        </p:spPr>
        <p:txBody>
          <a:bodyPr/>
          <a:lstStyle>
            <a:lvl1pPr marL="0" indent="0" algn="ctr">
              <a:buFont typeface="Wingdings 3" pitchFamily="18" charset="2"/>
              <a:buNone/>
              <a:defRPr sz="2400">
                <a:solidFill>
                  <a:srgbClr val="802000"/>
                </a:solidFill>
                <a:latin typeface="Calibri" pitchFamily="34" charset="0"/>
              </a:defRPr>
            </a:lvl1pPr>
          </a:lstStyle>
          <a:p>
            <a:r>
              <a:rPr lang="fr-FR" dirty="0"/>
              <a:t>Cliquez pour modifier le style des sous-titres du masque</a:t>
            </a:r>
          </a:p>
        </p:txBody>
      </p:sp>
    </p:spTree>
    <p:extLst>
      <p:ext uri="{BB962C8B-B14F-4D97-AF65-F5344CB8AC3E}">
        <p14:creationId xmlns:p14="http://schemas.microsoft.com/office/powerpoint/2010/main" val="101293947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sous titre et contenu avec nom">
    <p:spTree>
      <p:nvGrpSpPr>
        <p:cNvPr id="1" name=""/>
        <p:cNvGrpSpPr/>
        <p:nvPr/>
      </p:nvGrpSpPr>
      <p:grpSpPr>
        <a:xfrm>
          <a:off x="0" y="0"/>
          <a:ext cx="0" cy="0"/>
          <a:chOff x="0" y="0"/>
          <a:chExt cx="0" cy="0"/>
        </a:xfrm>
      </p:grpSpPr>
      <p:sp>
        <p:nvSpPr>
          <p:cNvPr id="10" name="Titre 9"/>
          <p:cNvSpPr>
            <a:spLocks noGrp="1"/>
          </p:cNvSpPr>
          <p:nvPr>
            <p:ph type="title"/>
          </p:nvPr>
        </p:nvSpPr>
        <p:spPr>
          <a:xfrm>
            <a:off x="815413" y="-24"/>
            <a:ext cx="11376587" cy="504000"/>
          </a:xfrm>
        </p:spPr>
        <p:txBody>
          <a:bodyPr/>
          <a:lstStyle/>
          <a:p>
            <a:r>
              <a:rPr lang="fr-FR" dirty="0"/>
              <a:t>Cliquez pour modifier le style du titre</a:t>
            </a:r>
          </a:p>
        </p:txBody>
      </p:sp>
      <p:sp>
        <p:nvSpPr>
          <p:cNvPr id="16" name="Espace réservé du contenu 3"/>
          <p:cNvSpPr>
            <a:spLocks noGrp="1"/>
          </p:cNvSpPr>
          <p:nvPr>
            <p:ph sz="half" idx="2"/>
          </p:nvPr>
        </p:nvSpPr>
        <p:spPr>
          <a:xfrm>
            <a:off x="1007434" y="1052737"/>
            <a:ext cx="10994107" cy="5610007"/>
          </a:xfrm>
          <a:prstGeom prst="rect">
            <a:avLst/>
          </a:prstGeom>
        </p:spPr>
        <p:txBody>
          <a:bodyPr/>
          <a:lstStyle>
            <a:lvl1pPr>
              <a:defRPr sz="2400" baseline="0">
                <a:latin typeface="Calibri" pitchFamily="34" charset="0"/>
              </a:defRPr>
            </a:lvl1pPr>
            <a:lvl2pPr>
              <a:buFont typeface="Wingdings" pitchFamily="2" charset="2"/>
              <a:buChar char="Ø"/>
              <a:defRPr sz="2000" baseline="0">
                <a:latin typeface="Calibri" pitchFamily="34" charset="0"/>
              </a:defRPr>
            </a:lvl2pPr>
            <a:lvl3pPr>
              <a:buFont typeface="Courier New" pitchFamily="49" charset="0"/>
              <a:buChar char="o"/>
              <a:defRPr sz="1800" baseline="0">
                <a:latin typeface="Calibri" pitchFamily="34" charset="0"/>
              </a:defRPr>
            </a:lvl3pPr>
            <a:lvl4pPr>
              <a:defRPr sz="1800"/>
            </a:lvl4pPr>
            <a:lvl5pPr>
              <a:defRPr sz="18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p:txBody>
      </p:sp>
      <p:sp>
        <p:nvSpPr>
          <p:cNvPr id="9" name="Espace réservé du texte 8"/>
          <p:cNvSpPr>
            <a:spLocks noGrp="1"/>
          </p:cNvSpPr>
          <p:nvPr>
            <p:ph type="body" sz="quarter" idx="13"/>
          </p:nvPr>
        </p:nvSpPr>
        <p:spPr>
          <a:xfrm>
            <a:off x="815413" y="500042"/>
            <a:ext cx="11376587" cy="408678"/>
          </a:xfrm>
          <a:prstGeom prst="rect">
            <a:avLst/>
          </a:prstGeom>
        </p:spPr>
        <p:txBody>
          <a:bodyPr/>
          <a:lstStyle>
            <a:lvl1pPr algn="ctr">
              <a:buNone/>
              <a:defRPr sz="2400" b="1" i="1" baseline="0">
                <a:latin typeface="Calibri" pitchFamily="34" charset="0"/>
              </a:defRPr>
            </a:lvl1pPr>
          </a:lstStyle>
          <a:p>
            <a:pPr lvl="0"/>
            <a:r>
              <a:rPr lang="fr-FR" dirty="0"/>
              <a:t>Cliquez pour modifier les styles du texte du masque</a:t>
            </a:r>
          </a:p>
        </p:txBody>
      </p:sp>
    </p:spTree>
    <p:extLst>
      <p:ext uri="{BB962C8B-B14F-4D97-AF65-F5344CB8AC3E}">
        <p14:creationId xmlns:p14="http://schemas.microsoft.com/office/powerpoint/2010/main" val="65856376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Dernière slide">
    <p:spTree>
      <p:nvGrpSpPr>
        <p:cNvPr id="1" name=""/>
        <p:cNvGrpSpPr/>
        <p:nvPr/>
      </p:nvGrpSpPr>
      <p:grpSpPr>
        <a:xfrm>
          <a:off x="0" y="0"/>
          <a:ext cx="0" cy="0"/>
          <a:chOff x="0" y="0"/>
          <a:chExt cx="0" cy="0"/>
        </a:xfrm>
      </p:grpSpPr>
      <p:pic>
        <p:nvPicPr>
          <p:cNvPr id="3" name="Picture 4" descr="cret108.jpg                                                    0010CA76MacLAD                         ABA78158:"/>
          <p:cNvPicPr>
            <a:picLocks noChangeAspect="1" noChangeArrowheads="1"/>
          </p:cNvPicPr>
          <p:nvPr/>
        </p:nvPicPr>
        <p:blipFill>
          <a:blip r:embed="rId2" r:link="rId3" cstate="print"/>
          <a:srcRect/>
          <a:stretch>
            <a:fillRect/>
          </a:stretch>
        </p:blipFill>
        <p:spPr bwMode="auto">
          <a:xfrm>
            <a:off x="5905501" y="1455738"/>
            <a:ext cx="6286500" cy="5402262"/>
          </a:xfrm>
          <a:prstGeom prst="rect">
            <a:avLst/>
          </a:prstGeom>
          <a:noFill/>
          <a:ln w="9525">
            <a:noFill/>
            <a:miter lim="800000"/>
            <a:headEnd/>
            <a:tailEnd/>
          </a:ln>
        </p:spPr>
      </p:pic>
      <p:sp>
        <p:nvSpPr>
          <p:cNvPr id="2" name="Titre 1"/>
          <p:cNvSpPr>
            <a:spLocks noGrp="1"/>
          </p:cNvSpPr>
          <p:nvPr>
            <p:ph type="title"/>
          </p:nvPr>
        </p:nvSpPr>
        <p:spPr/>
        <p:txBody>
          <a:bodyPr/>
          <a:lstStyle/>
          <a:p>
            <a:r>
              <a:rPr lang="fr-FR"/>
              <a:t>Cliquez pour modifier le style du titre</a:t>
            </a:r>
          </a:p>
        </p:txBody>
      </p:sp>
    </p:spTree>
    <p:extLst>
      <p:ext uri="{BB962C8B-B14F-4D97-AF65-F5344CB8AC3E}">
        <p14:creationId xmlns:p14="http://schemas.microsoft.com/office/powerpoint/2010/main" val="311223675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1B1B63-0E4E-A440-B5A5-BE99DE23D61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18BBDBD-5A37-DE43-A6A9-9C7B5B18D26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782B42A-1FD1-DF4A-973F-DDD3EDDBBC86}"/>
              </a:ext>
            </a:extLst>
          </p:cNvPr>
          <p:cNvSpPr>
            <a:spLocks noGrp="1"/>
          </p:cNvSpPr>
          <p:nvPr>
            <p:ph type="dt" sz="half" idx="10"/>
          </p:nvPr>
        </p:nvSpPr>
        <p:spPr/>
        <p:txBody>
          <a:bodyPr/>
          <a:lstStyle/>
          <a:p>
            <a:fld id="{3ABE30F6-78D2-B747-94BD-E7B3A3C3B36F}" type="datetimeFigureOut">
              <a:rPr lang="fr-FR" smtClean="0"/>
              <a:t>25/06/2020</a:t>
            </a:fld>
            <a:endParaRPr lang="fr-FR"/>
          </a:p>
        </p:txBody>
      </p:sp>
      <p:sp>
        <p:nvSpPr>
          <p:cNvPr id="5" name="Espace réservé du pied de page 4">
            <a:extLst>
              <a:ext uri="{FF2B5EF4-FFF2-40B4-BE49-F238E27FC236}">
                <a16:creationId xmlns:a16="http://schemas.microsoft.com/office/drawing/2014/main" id="{E94E7B14-CF84-264B-A437-633F4C8DCED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2670A2C-4EDC-154F-964C-58E077A05324}"/>
              </a:ext>
            </a:extLst>
          </p:cNvPr>
          <p:cNvSpPr>
            <a:spLocks noGrp="1"/>
          </p:cNvSpPr>
          <p:nvPr>
            <p:ph type="sldNum" sz="quarter" idx="12"/>
          </p:nvPr>
        </p:nvSpPr>
        <p:spPr/>
        <p:txBody>
          <a:bodyPr/>
          <a:lstStyle/>
          <a:p>
            <a:fld id="{686D924B-E87F-6441-B61D-2B17DA203F1B}" type="slidenum">
              <a:rPr lang="fr-FR" smtClean="0"/>
              <a:t>‹N°›</a:t>
            </a:fld>
            <a:endParaRPr lang="fr-FR"/>
          </a:p>
        </p:txBody>
      </p:sp>
    </p:spTree>
    <p:extLst>
      <p:ext uri="{BB962C8B-B14F-4D97-AF65-F5344CB8AC3E}">
        <p14:creationId xmlns:p14="http://schemas.microsoft.com/office/powerpoint/2010/main" val="3056922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938D7E-1C85-2E41-A0EB-D2E7C6C45D7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71F5D49-C31D-574B-A246-3699776C8A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22F0875-3EA6-2F43-8789-2A1E7EE5D8D2}"/>
              </a:ext>
            </a:extLst>
          </p:cNvPr>
          <p:cNvSpPr>
            <a:spLocks noGrp="1"/>
          </p:cNvSpPr>
          <p:nvPr>
            <p:ph type="dt" sz="half" idx="10"/>
          </p:nvPr>
        </p:nvSpPr>
        <p:spPr/>
        <p:txBody>
          <a:bodyPr/>
          <a:lstStyle/>
          <a:p>
            <a:fld id="{3ABE30F6-78D2-B747-94BD-E7B3A3C3B36F}" type="datetimeFigureOut">
              <a:rPr lang="fr-FR" smtClean="0"/>
              <a:t>25/06/2020</a:t>
            </a:fld>
            <a:endParaRPr lang="fr-FR"/>
          </a:p>
        </p:txBody>
      </p:sp>
      <p:sp>
        <p:nvSpPr>
          <p:cNvPr id="5" name="Espace réservé du pied de page 4">
            <a:extLst>
              <a:ext uri="{FF2B5EF4-FFF2-40B4-BE49-F238E27FC236}">
                <a16:creationId xmlns:a16="http://schemas.microsoft.com/office/drawing/2014/main" id="{C36AE13D-6839-4749-B868-D90B9F6B6B3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BC7B267-F8DA-5746-B13B-BC9253673AE8}"/>
              </a:ext>
            </a:extLst>
          </p:cNvPr>
          <p:cNvSpPr>
            <a:spLocks noGrp="1"/>
          </p:cNvSpPr>
          <p:nvPr>
            <p:ph type="sldNum" sz="quarter" idx="12"/>
          </p:nvPr>
        </p:nvSpPr>
        <p:spPr/>
        <p:txBody>
          <a:bodyPr/>
          <a:lstStyle/>
          <a:p>
            <a:fld id="{686D924B-E87F-6441-B61D-2B17DA203F1B}" type="slidenum">
              <a:rPr lang="fr-FR" smtClean="0"/>
              <a:t>‹N°›</a:t>
            </a:fld>
            <a:endParaRPr lang="fr-FR"/>
          </a:p>
        </p:txBody>
      </p:sp>
    </p:spTree>
    <p:extLst>
      <p:ext uri="{BB962C8B-B14F-4D97-AF65-F5344CB8AC3E}">
        <p14:creationId xmlns:p14="http://schemas.microsoft.com/office/powerpoint/2010/main" val="1482887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D8BDAC-B99E-0F4D-A0E4-99034C40ACC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01BA971-7575-8C41-B196-7339C2FC083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D177CDE-318C-FF4D-BE26-6778A22F135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3EAC214-D298-2B4E-BB8D-3E851AEAEBC1}"/>
              </a:ext>
            </a:extLst>
          </p:cNvPr>
          <p:cNvSpPr>
            <a:spLocks noGrp="1"/>
          </p:cNvSpPr>
          <p:nvPr>
            <p:ph type="dt" sz="half" idx="10"/>
          </p:nvPr>
        </p:nvSpPr>
        <p:spPr/>
        <p:txBody>
          <a:bodyPr/>
          <a:lstStyle/>
          <a:p>
            <a:fld id="{3ABE30F6-78D2-B747-94BD-E7B3A3C3B36F}" type="datetimeFigureOut">
              <a:rPr lang="fr-FR" smtClean="0"/>
              <a:t>25/06/2020</a:t>
            </a:fld>
            <a:endParaRPr lang="fr-FR"/>
          </a:p>
        </p:txBody>
      </p:sp>
      <p:sp>
        <p:nvSpPr>
          <p:cNvPr id="6" name="Espace réservé du pied de page 5">
            <a:extLst>
              <a:ext uri="{FF2B5EF4-FFF2-40B4-BE49-F238E27FC236}">
                <a16:creationId xmlns:a16="http://schemas.microsoft.com/office/drawing/2014/main" id="{1F870D78-E480-DA44-BB52-E23470B167D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696C64D-730F-6748-AE86-212AC7FCD830}"/>
              </a:ext>
            </a:extLst>
          </p:cNvPr>
          <p:cNvSpPr>
            <a:spLocks noGrp="1"/>
          </p:cNvSpPr>
          <p:nvPr>
            <p:ph type="sldNum" sz="quarter" idx="12"/>
          </p:nvPr>
        </p:nvSpPr>
        <p:spPr/>
        <p:txBody>
          <a:bodyPr/>
          <a:lstStyle/>
          <a:p>
            <a:fld id="{686D924B-E87F-6441-B61D-2B17DA203F1B}" type="slidenum">
              <a:rPr lang="fr-FR" smtClean="0"/>
              <a:t>‹N°›</a:t>
            </a:fld>
            <a:endParaRPr lang="fr-FR"/>
          </a:p>
        </p:txBody>
      </p:sp>
    </p:spTree>
    <p:extLst>
      <p:ext uri="{BB962C8B-B14F-4D97-AF65-F5344CB8AC3E}">
        <p14:creationId xmlns:p14="http://schemas.microsoft.com/office/powerpoint/2010/main" val="1705414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B0717E-AB8F-064E-9DAD-15CA7417FEF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1F1899B-D7DE-5C41-B870-D032059049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D87B8FD-E37F-BD4C-87FC-7DC29431763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6D30EF2-9E87-FB48-86C9-BC7C38D8EF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87BFB1B-1EEA-ED47-8DFA-4E113869BF9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7F2D5A9-3B4C-0545-8EC1-34C1EC2B37A4}"/>
              </a:ext>
            </a:extLst>
          </p:cNvPr>
          <p:cNvSpPr>
            <a:spLocks noGrp="1"/>
          </p:cNvSpPr>
          <p:nvPr>
            <p:ph type="dt" sz="half" idx="10"/>
          </p:nvPr>
        </p:nvSpPr>
        <p:spPr/>
        <p:txBody>
          <a:bodyPr/>
          <a:lstStyle/>
          <a:p>
            <a:fld id="{3ABE30F6-78D2-B747-94BD-E7B3A3C3B36F}" type="datetimeFigureOut">
              <a:rPr lang="fr-FR" smtClean="0"/>
              <a:t>25/06/2020</a:t>
            </a:fld>
            <a:endParaRPr lang="fr-FR"/>
          </a:p>
        </p:txBody>
      </p:sp>
      <p:sp>
        <p:nvSpPr>
          <p:cNvPr id="8" name="Espace réservé du pied de page 7">
            <a:extLst>
              <a:ext uri="{FF2B5EF4-FFF2-40B4-BE49-F238E27FC236}">
                <a16:creationId xmlns:a16="http://schemas.microsoft.com/office/drawing/2014/main" id="{E0E84B0C-BF1B-5B4B-8A55-C1E5246A938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6825F07-B3A0-0F4B-A787-F675755BAA54}"/>
              </a:ext>
            </a:extLst>
          </p:cNvPr>
          <p:cNvSpPr>
            <a:spLocks noGrp="1"/>
          </p:cNvSpPr>
          <p:nvPr>
            <p:ph type="sldNum" sz="quarter" idx="12"/>
          </p:nvPr>
        </p:nvSpPr>
        <p:spPr/>
        <p:txBody>
          <a:bodyPr/>
          <a:lstStyle/>
          <a:p>
            <a:fld id="{686D924B-E87F-6441-B61D-2B17DA203F1B}" type="slidenum">
              <a:rPr lang="fr-FR" smtClean="0"/>
              <a:t>‹N°›</a:t>
            </a:fld>
            <a:endParaRPr lang="fr-FR"/>
          </a:p>
        </p:txBody>
      </p:sp>
    </p:spTree>
    <p:extLst>
      <p:ext uri="{BB962C8B-B14F-4D97-AF65-F5344CB8AC3E}">
        <p14:creationId xmlns:p14="http://schemas.microsoft.com/office/powerpoint/2010/main" val="3317849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D0FB26-9AB9-B44D-997A-452292ECB5A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7FB4EED-6324-6E4B-B154-8EEC9062FD97}"/>
              </a:ext>
            </a:extLst>
          </p:cNvPr>
          <p:cNvSpPr>
            <a:spLocks noGrp="1"/>
          </p:cNvSpPr>
          <p:nvPr>
            <p:ph type="dt" sz="half" idx="10"/>
          </p:nvPr>
        </p:nvSpPr>
        <p:spPr/>
        <p:txBody>
          <a:bodyPr/>
          <a:lstStyle/>
          <a:p>
            <a:fld id="{3ABE30F6-78D2-B747-94BD-E7B3A3C3B36F}" type="datetimeFigureOut">
              <a:rPr lang="fr-FR" smtClean="0"/>
              <a:t>25/06/2020</a:t>
            </a:fld>
            <a:endParaRPr lang="fr-FR"/>
          </a:p>
        </p:txBody>
      </p:sp>
      <p:sp>
        <p:nvSpPr>
          <p:cNvPr id="4" name="Espace réservé du pied de page 3">
            <a:extLst>
              <a:ext uri="{FF2B5EF4-FFF2-40B4-BE49-F238E27FC236}">
                <a16:creationId xmlns:a16="http://schemas.microsoft.com/office/drawing/2014/main" id="{BD6A5B5C-16B1-E24C-8BA4-B17AB400025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5BBC766-93C5-7546-882D-CEAFD4157FD5}"/>
              </a:ext>
            </a:extLst>
          </p:cNvPr>
          <p:cNvSpPr>
            <a:spLocks noGrp="1"/>
          </p:cNvSpPr>
          <p:nvPr>
            <p:ph type="sldNum" sz="quarter" idx="12"/>
          </p:nvPr>
        </p:nvSpPr>
        <p:spPr/>
        <p:txBody>
          <a:bodyPr/>
          <a:lstStyle/>
          <a:p>
            <a:fld id="{686D924B-E87F-6441-B61D-2B17DA203F1B}" type="slidenum">
              <a:rPr lang="fr-FR" smtClean="0"/>
              <a:t>‹N°›</a:t>
            </a:fld>
            <a:endParaRPr lang="fr-FR"/>
          </a:p>
        </p:txBody>
      </p:sp>
    </p:spTree>
    <p:extLst>
      <p:ext uri="{BB962C8B-B14F-4D97-AF65-F5344CB8AC3E}">
        <p14:creationId xmlns:p14="http://schemas.microsoft.com/office/powerpoint/2010/main" val="3255044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A913C32-AF6A-2843-AD2C-C7A06EC7E270}"/>
              </a:ext>
            </a:extLst>
          </p:cNvPr>
          <p:cNvSpPr>
            <a:spLocks noGrp="1"/>
          </p:cNvSpPr>
          <p:nvPr>
            <p:ph type="dt" sz="half" idx="10"/>
          </p:nvPr>
        </p:nvSpPr>
        <p:spPr/>
        <p:txBody>
          <a:bodyPr/>
          <a:lstStyle/>
          <a:p>
            <a:fld id="{3ABE30F6-78D2-B747-94BD-E7B3A3C3B36F}" type="datetimeFigureOut">
              <a:rPr lang="fr-FR" smtClean="0"/>
              <a:t>25/06/2020</a:t>
            </a:fld>
            <a:endParaRPr lang="fr-FR"/>
          </a:p>
        </p:txBody>
      </p:sp>
      <p:sp>
        <p:nvSpPr>
          <p:cNvPr id="3" name="Espace réservé du pied de page 2">
            <a:extLst>
              <a:ext uri="{FF2B5EF4-FFF2-40B4-BE49-F238E27FC236}">
                <a16:creationId xmlns:a16="http://schemas.microsoft.com/office/drawing/2014/main" id="{12F0180C-EDE3-A44E-B682-5D3F6AB8D95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E8813B6-4823-0246-B64C-EDFF70D4D9B9}"/>
              </a:ext>
            </a:extLst>
          </p:cNvPr>
          <p:cNvSpPr>
            <a:spLocks noGrp="1"/>
          </p:cNvSpPr>
          <p:nvPr>
            <p:ph type="sldNum" sz="quarter" idx="12"/>
          </p:nvPr>
        </p:nvSpPr>
        <p:spPr/>
        <p:txBody>
          <a:bodyPr/>
          <a:lstStyle/>
          <a:p>
            <a:fld id="{686D924B-E87F-6441-B61D-2B17DA203F1B}" type="slidenum">
              <a:rPr lang="fr-FR" smtClean="0"/>
              <a:t>‹N°›</a:t>
            </a:fld>
            <a:endParaRPr lang="fr-FR"/>
          </a:p>
        </p:txBody>
      </p:sp>
    </p:spTree>
    <p:extLst>
      <p:ext uri="{BB962C8B-B14F-4D97-AF65-F5344CB8AC3E}">
        <p14:creationId xmlns:p14="http://schemas.microsoft.com/office/powerpoint/2010/main" val="3885276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A539EC-198B-224B-A7A5-7863E91B788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0186231-9753-D64F-B07E-6528F7AE76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7D4B5EC-7B7A-D141-B89F-2981466438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4A49F0F-0493-8549-BB01-C4A7CEC8C58B}"/>
              </a:ext>
            </a:extLst>
          </p:cNvPr>
          <p:cNvSpPr>
            <a:spLocks noGrp="1"/>
          </p:cNvSpPr>
          <p:nvPr>
            <p:ph type="dt" sz="half" idx="10"/>
          </p:nvPr>
        </p:nvSpPr>
        <p:spPr/>
        <p:txBody>
          <a:bodyPr/>
          <a:lstStyle/>
          <a:p>
            <a:fld id="{3ABE30F6-78D2-B747-94BD-E7B3A3C3B36F}" type="datetimeFigureOut">
              <a:rPr lang="fr-FR" smtClean="0"/>
              <a:t>25/06/2020</a:t>
            </a:fld>
            <a:endParaRPr lang="fr-FR"/>
          </a:p>
        </p:txBody>
      </p:sp>
      <p:sp>
        <p:nvSpPr>
          <p:cNvPr id="6" name="Espace réservé du pied de page 5">
            <a:extLst>
              <a:ext uri="{FF2B5EF4-FFF2-40B4-BE49-F238E27FC236}">
                <a16:creationId xmlns:a16="http://schemas.microsoft.com/office/drawing/2014/main" id="{7CFFBA94-C957-7A46-8EDE-2512D71ED70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4182AF9-6CBA-C74D-80FF-EBBB4FF4C437}"/>
              </a:ext>
            </a:extLst>
          </p:cNvPr>
          <p:cNvSpPr>
            <a:spLocks noGrp="1"/>
          </p:cNvSpPr>
          <p:nvPr>
            <p:ph type="sldNum" sz="quarter" idx="12"/>
          </p:nvPr>
        </p:nvSpPr>
        <p:spPr/>
        <p:txBody>
          <a:bodyPr/>
          <a:lstStyle/>
          <a:p>
            <a:fld id="{686D924B-E87F-6441-B61D-2B17DA203F1B}" type="slidenum">
              <a:rPr lang="fr-FR" smtClean="0"/>
              <a:t>‹N°›</a:t>
            </a:fld>
            <a:endParaRPr lang="fr-FR"/>
          </a:p>
        </p:txBody>
      </p:sp>
    </p:spTree>
    <p:extLst>
      <p:ext uri="{BB962C8B-B14F-4D97-AF65-F5344CB8AC3E}">
        <p14:creationId xmlns:p14="http://schemas.microsoft.com/office/powerpoint/2010/main" val="3549627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B0E561-DCB4-C948-BE9B-1637A7E9156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03FAD66-0CEE-7C49-8804-A9161803A6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31183CD5-E72E-884B-8FFF-50D4889C3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AC3C88C-9169-0841-A0D1-D6C4BBC2E776}"/>
              </a:ext>
            </a:extLst>
          </p:cNvPr>
          <p:cNvSpPr>
            <a:spLocks noGrp="1"/>
          </p:cNvSpPr>
          <p:nvPr>
            <p:ph type="dt" sz="half" idx="10"/>
          </p:nvPr>
        </p:nvSpPr>
        <p:spPr/>
        <p:txBody>
          <a:bodyPr/>
          <a:lstStyle/>
          <a:p>
            <a:fld id="{3ABE30F6-78D2-B747-94BD-E7B3A3C3B36F}" type="datetimeFigureOut">
              <a:rPr lang="fr-FR" smtClean="0"/>
              <a:t>25/06/2020</a:t>
            </a:fld>
            <a:endParaRPr lang="fr-FR"/>
          </a:p>
        </p:txBody>
      </p:sp>
      <p:sp>
        <p:nvSpPr>
          <p:cNvPr id="6" name="Espace réservé du pied de page 5">
            <a:extLst>
              <a:ext uri="{FF2B5EF4-FFF2-40B4-BE49-F238E27FC236}">
                <a16:creationId xmlns:a16="http://schemas.microsoft.com/office/drawing/2014/main" id="{28F25C84-5E35-B946-A7DF-45FA6A5B16A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DF7792B-E586-5C41-BD00-B02382CE99AA}"/>
              </a:ext>
            </a:extLst>
          </p:cNvPr>
          <p:cNvSpPr>
            <a:spLocks noGrp="1"/>
          </p:cNvSpPr>
          <p:nvPr>
            <p:ph type="sldNum" sz="quarter" idx="12"/>
          </p:nvPr>
        </p:nvSpPr>
        <p:spPr/>
        <p:txBody>
          <a:bodyPr/>
          <a:lstStyle/>
          <a:p>
            <a:fld id="{686D924B-E87F-6441-B61D-2B17DA203F1B}" type="slidenum">
              <a:rPr lang="fr-FR" smtClean="0"/>
              <a:t>‹N°›</a:t>
            </a:fld>
            <a:endParaRPr lang="fr-FR"/>
          </a:p>
        </p:txBody>
      </p:sp>
    </p:spTree>
    <p:extLst>
      <p:ext uri="{BB962C8B-B14F-4D97-AF65-F5344CB8AC3E}">
        <p14:creationId xmlns:p14="http://schemas.microsoft.com/office/powerpoint/2010/main" val="1156894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11LogoPlanair07.JPG%20%20%20%20%20%20%20%20%20%20%20%20%20%20%20%20%20%20%20%20%20%20%20%20%20%20%20%20%20%20%20%20%20%20%20%20%20%20%20%20%20%20%20%20%20%200010CA76%06MacLAD%20%20%20%20%20%20%20%20%20%20%20%20%20%20%20%20%20%20%20%20%20%20%20%20%20ABA78158:" TargetMode="External"/><Relationship Id="rId5" Type="http://schemas.openxmlformats.org/officeDocument/2006/relationships/image" Target="../media/image2.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1BCDEE3-CEDB-224A-8CB0-8244464184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B7499E0-A6F9-584E-9017-8368639DE9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8A7FC82-231B-9441-BA1C-FA75F09AF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BE30F6-78D2-B747-94BD-E7B3A3C3B36F}" type="datetimeFigureOut">
              <a:rPr lang="fr-FR" smtClean="0"/>
              <a:t>25/06/2020</a:t>
            </a:fld>
            <a:endParaRPr lang="fr-FR"/>
          </a:p>
        </p:txBody>
      </p:sp>
      <p:sp>
        <p:nvSpPr>
          <p:cNvPr id="5" name="Espace réservé du pied de page 4">
            <a:extLst>
              <a:ext uri="{FF2B5EF4-FFF2-40B4-BE49-F238E27FC236}">
                <a16:creationId xmlns:a16="http://schemas.microsoft.com/office/drawing/2014/main" id="{C8D11336-676A-8142-B70B-D6E68F2AB4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46C32B2-E042-AF48-99CF-77627CF9BB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6D924B-E87F-6441-B61D-2B17DA203F1B}" type="slidenum">
              <a:rPr lang="fr-FR" smtClean="0"/>
              <a:t>‹N°›</a:t>
            </a:fld>
            <a:endParaRPr lang="fr-FR"/>
          </a:p>
        </p:txBody>
      </p:sp>
    </p:spTree>
    <p:extLst>
      <p:ext uri="{BB962C8B-B14F-4D97-AF65-F5344CB8AC3E}">
        <p14:creationId xmlns:p14="http://schemas.microsoft.com/office/powerpoint/2010/main" val="4037742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4917" y="0"/>
            <a:ext cx="11377083" cy="503238"/>
          </a:xfrm>
          <a:prstGeom prst="rect">
            <a:avLst/>
          </a:prstGeom>
          <a:solidFill>
            <a:srgbClr val="802000"/>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fr-CH"/>
              <a:t>Cliquez pour modifier le style du titre</a:t>
            </a:r>
          </a:p>
        </p:txBody>
      </p:sp>
      <p:pic>
        <p:nvPicPr>
          <p:cNvPr id="1027" name="Picture 11" descr="LogoPlanair07.JPG                                              0010CA76MacLAD                         ABA78158:"/>
          <p:cNvPicPr>
            <a:picLocks noChangeAspect="1" noChangeArrowheads="1"/>
          </p:cNvPicPr>
          <p:nvPr/>
        </p:nvPicPr>
        <p:blipFill>
          <a:blip r:embed="rId5" r:link="rId6" cstate="print"/>
          <a:srcRect/>
          <a:stretch>
            <a:fillRect/>
          </a:stretch>
        </p:blipFill>
        <p:spPr bwMode="auto">
          <a:xfrm rot="-5400000">
            <a:off x="-705379" y="5155672"/>
            <a:ext cx="2435225" cy="880533"/>
          </a:xfrm>
          <a:prstGeom prst="rect">
            <a:avLst/>
          </a:prstGeom>
          <a:noFill/>
          <a:ln w="9525">
            <a:noFill/>
            <a:miter lim="800000"/>
            <a:headEnd/>
            <a:tailEnd/>
          </a:ln>
        </p:spPr>
      </p:pic>
      <p:cxnSp>
        <p:nvCxnSpPr>
          <p:cNvPr id="7" name="Connecteur droit 6"/>
          <p:cNvCxnSpPr/>
          <p:nvPr userDrawn="1"/>
        </p:nvCxnSpPr>
        <p:spPr>
          <a:xfrm>
            <a:off x="814917" y="476251"/>
            <a:ext cx="0" cy="3889375"/>
          </a:xfrm>
          <a:prstGeom prst="line">
            <a:avLst/>
          </a:prstGeom>
          <a:ln cmpd="dbl">
            <a:solidFill>
              <a:srgbClr val="802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7338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p:hf hdr="0" dt="0"/>
  <p:txStyles>
    <p:titleStyle>
      <a:lvl1pPr algn="ctr" rtl="0" eaLnBrk="0" fontAlgn="base" hangingPunct="0">
        <a:spcBef>
          <a:spcPct val="0"/>
        </a:spcBef>
        <a:spcAft>
          <a:spcPct val="0"/>
        </a:spcAft>
        <a:defRPr sz="2800" b="1">
          <a:solidFill>
            <a:schemeClr val="bg1"/>
          </a:solidFill>
          <a:latin typeface="Calibri" pitchFamily="34" charset="0"/>
          <a:ea typeface="+mj-ea"/>
          <a:cs typeface="+mj-cs"/>
        </a:defRPr>
      </a:lvl1pPr>
      <a:lvl2pPr algn="ctr" rtl="0" eaLnBrk="0" fontAlgn="base" hangingPunct="0">
        <a:spcBef>
          <a:spcPct val="0"/>
        </a:spcBef>
        <a:spcAft>
          <a:spcPct val="0"/>
        </a:spcAft>
        <a:defRPr sz="2800" b="1">
          <a:solidFill>
            <a:schemeClr val="bg1"/>
          </a:solidFill>
          <a:latin typeface="Calibri" pitchFamily="34" charset="0"/>
          <a:cs typeface="Arial" pitchFamily="34" charset="0"/>
        </a:defRPr>
      </a:lvl2pPr>
      <a:lvl3pPr algn="ctr" rtl="0" eaLnBrk="0" fontAlgn="base" hangingPunct="0">
        <a:spcBef>
          <a:spcPct val="0"/>
        </a:spcBef>
        <a:spcAft>
          <a:spcPct val="0"/>
        </a:spcAft>
        <a:defRPr sz="2800" b="1">
          <a:solidFill>
            <a:schemeClr val="bg1"/>
          </a:solidFill>
          <a:latin typeface="Calibri" pitchFamily="34" charset="0"/>
          <a:cs typeface="Arial" pitchFamily="34" charset="0"/>
        </a:defRPr>
      </a:lvl3pPr>
      <a:lvl4pPr algn="ctr" rtl="0" eaLnBrk="0" fontAlgn="base" hangingPunct="0">
        <a:spcBef>
          <a:spcPct val="0"/>
        </a:spcBef>
        <a:spcAft>
          <a:spcPct val="0"/>
        </a:spcAft>
        <a:defRPr sz="2800" b="1">
          <a:solidFill>
            <a:schemeClr val="bg1"/>
          </a:solidFill>
          <a:latin typeface="Calibri" pitchFamily="34" charset="0"/>
          <a:cs typeface="Arial" pitchFamily="34" charset="0"/>
        </a:defRPr>
      </a:lvl4pPr>
      <a:lvl5pPr algn="ctr" rtl="0" eaLnBrk="0" fontAlgn="base" hangingPunct="0">
        <a:spcBef>
          <a:spcPct val="0"/>
        </a:spcBef>
        <a:spcAft>
          <a:spcPct val="0"/>
        </a:spcAft>
        <a:defRPr sz="2800" b="1">
          <a:solidFill>
            <a:schemeClr val="bg1"/>
          </a:solidFill>
          <a:latin typeface="Calibri" pitchFamily="34" charset="0"/>
          <a:cs typeface="Arial" pitchFamily="34" charset="0"/>
        </a:defRPr>
      </a:lvl5pPr>
      <a:lvl6pPr marL="457200" algn="ctr" rtl="0" eaLnBrk="1" fontAlgn="base" hangingPunct="1">
        <a:spcBef>
          <a:spcPct val="0"/>
        </a:spcBef>
        <a:spcAft>
          <a:spcPct val="0"/>
        </a:spcAft>
        <a:defRPr sz="4400" b="1">
          <a:solidFill>
            <a:srgbClr val="7D580D"/>
          </a:solidFill>
          <a:latin typeface="Arial" pitchFamily="34" charset="0"/>
          <a:cs typeface="Arial" pitchFamily="34" charset="0"/>
        </a:defRPr>
      </a:lvl6pPr>
      <a:lvl7pPr marL="914400" algn="ctr" rtl="0" eaLnBrk="1" fontAlgn="base" hangingPunct="1">
        <a:spcBef>
          <a:spcPct val="0"/>
        </a:spcBef>
        <a:spcAft>
          <a:spcPct val="0"/>
        </a:spcAft>
        <a:defRPr sz="4400" b="1">
          <a:solidFill>
            <a:srgbClr val="7D580D"/>
          </a:solidFill>
          <a:latin typeface="Arial" pitchFamily="34" charset="0"/>
          <a:cs typeface="Arial" pitchFamily="34" charset="0"/>
        </a:defRPr>
      </a:lvl7pPr>
      <a:lvl8pPr marL="1371600" algn="ctr" rtl="0" eaLnBrk="1" fontAlgn="base" hangingPunct="1">
        <a:spcBef>
          <a:spcPct val="0"/>
        </a:spcBef>
        <a:spcAft>
          <a:spcPct val="0"/>
        </a:spcAft>
        <a:defRPr sz="4400" b="1">
          <a:solidFill>
            <a:srgbClr val="7D580D"/>
          </a:solidFill>
          <a:latin typeface="Arial" pitchFamily="34" charset="0"/>
          <a:cs typeface="Arial" pitchFamily="34" charset="0"/>
        </a:defRPr>
      </a:lvl8pPr>
      <a:lvl9pPr marL="1828800" algn="ctr" rtl="0" eaLnBrk="1" fontAlgn="base" hangingPunct="1">
        <a:spcBef>
          <a:spcPct val="0"/>
        </a:spcBef>
        <a:spcAft>
          <a:spcPct val="0"/>
        </a:spcAft>
        <a:defRPr sz="4400" b="1">
          <a:solidFill>
            <a:srgbClr val="7D580D"/>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lr>
          <a:srgbClr val="E6C020"/>
        </a:buClr>
        <a:buFont typeface="Wingdings" pitchFamily="2" charset="2"/>
        <a:buChar char="§"/>
        <a:defRPr sz="3200">
          <a:solidFill>
            <a:srgbClr val="7D580D"/>
          </a:solidFill>
          <a:latin typeface="+mn-lt"/>
          <a:ea typeface="+mn-ea"/>
          <a:cs typeface="+mn-cs"/>
        </a:defRPr>
      </a:lvl1pPr>
      <a:lvl2pPr marL="742950" indent="-285750" algn="l" rtl="0" eaLnBrk="0" fontAlgn="base" hangingPunct="0">
        <a:spcBef>
          <a:spcPct val="20000"/>
        </a:spcBef>
        <a:spcAft>
          <a:spcPct val="0"/>
        </a:spcAft>
        <a:buClr>
          <a:srgbClr val="E6C020"/>
        </a:buClr>
        <a:buFont typeface="Wingdings" pitchFamily="2" charset="2"/>
        <a:buChar char="§"/>
        <a:defRPr sz="2800">
          <a:solidFill>
            <a:srgbClr val="7D580D"/>
          </a:solidFill>
          <a:latin typeface="+mn-lt"/>
          <a:cs typeface="+mn-cs"/>
        </a:defRPr>
      </a:lvl2pPr>
      <a:lvl3pPr marL="1143000" indent="-228600" algn="l" rtl="0" eaLnBrk="0" fontAlgn="base" hangingPunct="0">
        <a:spcBef>
          <a:spcPct val="20000"/>
        </a:spcBef>
        <a:spcAft>
          <a:spcPct val="0"/>
        </a:spcAft>
        <a:buClr>
          <a:srgbClr val="E6C020"/>
        </a:buClr>
        <a:buFont typeface="Wingdings" pitchFamily="2" charset="2"/>
        <a:buChar char="§"/>
        <a:defRPr sz="2400">
          <a:solidFill>
            <a:srgbClr val="7D580D"/>
          </a:solidFill>
          <a:latin typeface="+mn-lt"/>
          <a:cs typeface="+mn-cs"/>
        </a:defRPr>
      </a:lvl3pPr>
      <a:lvl4pPr marL="1600200" indent="-228600" algn="l" rtl="0" eaLnBrk="0" fontAlgn="base" hangingPunct="0">
        <a:spcBef>
          <a:spcPct val="20000"/>
        </a:spcBef>
        <a:spcAft>
          <a:spcPct val="0"/>
        </a:spcAft>
        <a:buClr>
          <a:srgbClr val="E6C020"/>
        </a:buClr>
        <a:buFont typeface="Wingdings" pitchFamily="2" charset="2"/>
        <a:buChar char="§"/>
        <a:defRPr sz="2000">
          <a:solidFill>
            <a:srgbClr val="7D580D"/>
          </a:solidFill>
          <a:latin typeface="+mn-lt"/>
          <a:cs typeface="+mn-cs"/>
        </a:defRPr>
      </a:lvl4pPr>
      <a:lvl5pPr marL="2057400" indent="-228600" algn="l" rtl="0" eaLnBrk="0" fontAlgn="base" hangingPunct="0">
        <a:spcBef>
          <a:spcPct val="20000"/>
        </a:spcBef>
        <a:spcAft>
          <a:spcPct val="0"/>
        </a:spcAft>
        <a:buClr>
          <a:srgbClr val="E6C020"/>
        </a:buClr>
        <a:buFont typeface="Wingdings" pitchFamily="2" charset="2"/>
        <a:buChar char="§"/>
        <a:defRPr sz="2000">
          <a:solidFill>
            <a:srgbClr val="7D580D"/>
          </a:solidFill>
          <a:latin typeface="+mn-lt"/>
          <a:cs typeface="+mn-cs"/>
        </a:defRPr>
      </a:lvl5pPr>
      <a:lvl6pPr marL="2514600" indent="-228600" algn="l" rtl="0" eaLnBrk="1" fontAlgn="base" hangingPunct="1">
        <a:spcBef>
          <a:spcPct val="20000"/>
        </a:spcBef>
        <a:spcAft>
          <a:spcPct val="0"/>
        </a:spcAft>
        <a:buClr>
          <a:srgbClr val="E6C020"/>
        </a:buClr>
        <a:buFont typeface="Wingdings 3" pitchFamily="18" charset="2"/>
        <a:buChar char="c"/>
        <a:defRPr sz="2000">
          <a:solidFill>
            <a:srgbClr val="7D580D"/>
          </a:solidFill>
          <a:latin typeface="+mn-lt"/>
          <a:cs typeface="+mn-cs"/>
        </a:defRPr>
      </a:lvl6pPr>
      <a:lvl7pPr marL="2971800" indent="-228600" algn="l" rtl="0" eaLnBrk="1" fontAlgn="base" hangingPunct="1">
        <a:spcBef>
          <a:spcPct val="20000"/>
        </a:spcBef>
        <a:spcAft>
          <a:spcPct val="0"/>
        </a:spcAft>
        <a:buClr>
          <a:srgbClr val="E6C020"/>
        </a:buClr>
        <a:buFont typeface="Wingdings 3" pitchFamily="18" charset="2"/>
        <a:buChar char="c"/>
        <a:defRPr sz="2000">
          <a:solidFill>
            <a:srgbClr val="7D580D"/>
          </a:solidFill>
          <a:latin typeface="+mn-lt"/>
          <a:cs typeface="+mn-cs"/>
        </a:defRPr>
      </a:lvl7pPr>
      <a:lvl8pPr marL="3429000" indent="-228600" algn="l" rtl="0" eaLnBrk="1" fontAlgn="base" hangingPunct="1">
        <a:spcBef>
          <a:spcPct val="20000"/>
        </a:spcBef>
        <a:spcAft>
          <a:spcPct val="0"/>
        </a:spcAft>
        <a:buClr>
          <a:srgbClr val="E6C020"/>
        </a:buClr>
        <a:buFont typeface="Wingdings 3" pitchFamily="18" charset="2"/>
        <a:buChar char="c"/>
        <a:defRPr sz="2000">
          <a:solidFill>
            <a:srgbClr val="7D580D"/>
          </a:solidFill>
          <a:latin typeface="+mn-lt"/>
          <a:cs typeface="+mn-cs"/>
        </a:defRPr>
      </a:lvl8pPr>
      <a:lvl9pPr marL="3886200" indent="-228600" algn="l" rtl="0" eaLnBrk="1" fontAlgn="base" hangingPunct="1">
        <a:spcBef>
          <a:spcPct val="20000"/>
        </a:spcBef>
        <a:spcAft>
          <a:spcPct val="0"/>
        </a:spcAft>
        <a:buClr>
          <a:srgbClr val="E6C020"/>
        </a:buClr>
        <a:buFont typeface="Wingdings 3" pitchFamily="18" charset="2"/>
        <a:buChar char="c"/>
        <a:defRPr sz="2000">
          <a:solidFill>
            <a:srgbClr val="7D580D"/>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mojipedia.org/drople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emojipedia.org/fir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6.emf"/></Relationships>
</file>

<file path=ppt/slides/_rels/slide2.xml.rels><?xml version="1.0" encoding="UTF-8" standalone="yes"?>
<Relationships xmlns="http://schemas.openxmlformats.org/package/2006/relationships"><Relationship Id="rId3" Type="http://schemas.openxmlformats.org/officeDocument/2006/relationships/hyperlink" Target="https://emojipedia.org/fire/"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www.planair.ch/" TargetMode="External"/><Relationship Id="rId2" Type="http://schemas.openxmlformats.org/officeDocument/2006/relationships/hyperlink" Target="mailto:lionel.perret@planair.ch" TargetMode="Externa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9.tif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hyperlink" Target="https://emojipedia.org/face-with-one-eyebrow-raised/"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91437D-244F-9546-90B9-30D90DE9EDB0}"/>
              </a:ext>
            </a:extLst>
          </p:cNvPr>
          <p:cNvSpPr>
            <a:spLocks noGrp="1"/>
          </p:cNvSpPr>
          <p:nvPr>
            <p:ph type="ctrTitle"/>
          </p:nvPr>
        </p:nvSpPr>
        <p:spPr>
          <a:xfrm>
            <a:off x="1163781" y="777239"/>
            <a:ext cx="9809019" cy="5058296"/>
          </a:xfrm>
          <a:solidFill>
            <a:schemeClr val="bg1">
              <a:alpha val="80000"/>
            </a:schemeClr>
          </a:solidFill>
          <a:ln>
            <a:solidFill>
              <a:prstClr val="black"/>
            </a:solidFill>
            <a:prstDash val="dash"/>
          </a:ln>
          <a:effectLst>
            <a:softEdge rad="0"/>
          </a:effectLst>
        </p:spPr>
        <p:txBody>
          <a:bodyPr anchor="ctr">
            <a:normAutofit fontScale="90000"/>
          </a:bodyPr>
          <a:lstStyle/>
          <a:p>
            <a:br>
              <a:rPr lang="de-CH" dirty="0"/>
            </a:br>
            <a:r>
              <a:rPr lang="de-CH" b="1" dirty="0"/>
              <a:t>Infoabend Machbarkeitsstudie </a:t>
            </a:r>
            <a:br>
              <a:rPr lang="de-CH" dirty="0"/>
            </a:br>
            <a:r>
              <a:rPr lang="de-CH" dirty="0"/>
              <a:t>Wärmeverbund</a:t>
            </a:r>
            <a:br>
              <a:rPr lang="de-CH" dirty="0"/>
            </a:br>
            <a:r>
              <a:rPr lang="de-CH" dirty="0"/>
              <a:t>Twann - Chlyne Twann</a:t>
            </a:r>
            <a:br>
              <a:rPr lang="de-CH" dirty="0"/>
            </a:br>
            <a:br>
              <a:rPr lang="de-CH" sz="3300" dirty="0"/>
            </a:br>
            <a:r>
              <a:rPr lang="fr-CH" sz="3600" b="1" dirty="0">
                <a:solidFill>
                  <a:schemeClr val="bg1">
                    <a:lumMod val="85000"/>
                  </a:schemeClr>
                </a:solidFill>
                <a:hlinkClick r:id="rId3">
                  <a:extLst>
                    <a:ext uri="{A12FA001-AC4F-418D-AE19-62706E023703}">
                      <ahyp:hlinkClr xmlns:ahyp="http://schemas.microsoft.com/office/drawing/2018/hyperlinkcolor" val="tx"/>
                    </a:ext>
                  </a:extLst>
                </a:hlinkClick>
              </a:rPr>
              <a:t>💧 </a:t>
            </a:r>
            <a:r>
              <a:rPr lang="de-CH" sz="6400" b="1" dirty="0"/>
              <a:t>Gemeinsam Heizen </a:t>
            </a:r>
            <a:r>
              <a:rPr lang="fr-CH" sz="3600" dirty="0">
                <a:solidFill>
                  <a:schemeClr val="bg1"/>
                </a:solidFill>
                <a:latin typeface="American Typewriter" panose="02090604020004020304" pitchFamily="18" charset="77"/>
                <a:hlinkClick r:id="rId4">
                  <a:extLst>
                    <a:ext uri="{A12FA001-AC4F-418D-AE19-62706E023703}">
                      <ahyp:hlinkClr xmlns:ahyp="http://schemas.microsoft.com/office/drawing/2018/hyperlinkcolor" val="tx"/>
                    </a:ext>
                  </a:extLst>
                </a:hlinkClick>
              </a:rPr>
              <a:t>🔥</a:t>
            </a:r>
            <a:br>
              <a:rPr lang="fr-CH" dirty="0"/>
            </a:br>
            <a:br>
              <a:rPr lang="fr-CH" dirty="0"/>
            </a:br>
            <a:endParaRPr lang="de-CH" sz="4900" b="1" dirty="0"/>
          </a:p>
        </p:txBody>
      </p:sp>
      <p:sp>
        <p:nvSpPr>
          <p:cNvPr id="4" name="Rectangle 3">
            <a:extLst>
              <a:ext uri="{FF2B5EF4-FFF2-40B4-BE49-F238E27FC236}">
                <a16:creationId xmlns:a16="http://schemas.microsoft.com/office/drawing/2014/main" id="{46405C70-5087-3C4D-B1D6-AE9AD6874A78}"/>
              </a:ext>
            </a:extLst>
          </p:cNvPr>
          <p:cNvSpPr/>
          <p:nvPr/>
        </p:nvSpPr>
        <p:spPr>
          <a:xfrm>
            <a:off x="4830277" y="5208508"/>
            <a:ext cx="2023311" cy="369332"/>
          </a:xfrm>
          <a:prstGeom prst="rect">
            <a:avLst/>
          </a:prstGeom>
        </p:spPr>
        <p:txBody>
          <a:bodyPr wrap="none">
            <a:spAutoFit/>
          </a:bodyPr>
          <a:lstStyle/>
          <a:p>
            <a:r>
              <a:rPr lang="fr-CH" dirty="0"/>
              <a:t>Twann, 24.06.2020</a:t>
            </a:r>
            <a:endParaRPr lang="fr-FR" dirty="0"/>
          </a:p>
        </p:txBody>
      </p:sp>
    </p:spTree>
    <p:extLst>
      <p:ext uri="{BB962C8B-B14F-4D97-AF65-F5344CB8AC3E}">
        <p14:creationId xmlns:p14="http://schemas.microsoft.com/office/powerpoint/2010/main" val="3975920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D4C012-C9ED-4A12-9425-7F727073438D}"/>
              </a:ext>
            </a:extLst>
          </p:cNvPr>
          <p:cNvSpPr>
            <a:spLocks noGrp="1"/>
          </p:cNvSpPr>
          <p:nvPr>
            <p:ph type="title"/>
          </p:nvPr>
        </p:nvSpPr>
        <p:spPr/>
        <p:txBody>
          <a:bodyPr/>
          <a:lstStyle/>
          <a:p>
            <a:r>
              <a:rPr lang="fr-FR" dirty="0"/>
              <a:t>Analyse </a:t>
            </a:r>
            <a:r>
              <a:rPr lang="fr-FR" dirty="0" err="1"/>
              <a:t>Wärmebedarf</a:t>
            </a:r>
            <a:endParaRPr lang="fr-CH" dirty="0"/>
          </a:p>
        </p:txBody>
      </p:sp>
      <p:sp>
        <p:nvSpPr>
          <p:cNvPr id="3" name="Espace réservé du contenu 2">
            <a:extLst>
              <a:ext uri="{FF2B5EF4-FFF2-40B4-BE49-F238E27FC236}">
                <a16:creationId xmlns:a16="http://schemas.microsoft.com/office/drawing/2014/main" id="{BE6B36F7-2423-4C3C-829A-B75B02089B22}"/>
              </a:ext>
            </a:extLst>
          </p:cNvPr>
          <p:cNvSpPr>
            <a:spLocks noGrp="1"/>
          </p:cNvSpPr>
          <p:nvPr>
            <p:ph sz="half" idx="2"/>
          </p:nvPr>
        </p:nvSpPr>
        <p:spPr>
          <a:xfrm>
            <a:off x="2279576" y="1052737"/>
            <a:ext cx="7920880" cy="5610007"/>
          </a:xfrm>
        </p:spPr>
        <p:txBody>
          <a:bodyPr/>
          <a:lstStyle/>
          <a:p>
            <a:pPr marL="0" indent="0">
              <a:buNone/>
            </a:pPr>
            <a:endParaRPr lang="de-CH" dirty="0"/>
          </a:p>
          <a:p>
            <a:pPr>
              <a:lnSpc>
                <a:spcPct val="150000"/>
              </a:lnSpc>
            </a:pPr>
            <a:r>
              <a:rPr lang="de-CH" dirty="0"/>
              <a:t>Wichtige Rolle der Grossverbraucher (insbesondere Hotels)</a:t>
            </a:r>
          </a:p>
          <a:p>
            <a:pPr>
              <a:lnSpc>
                <a:spcPct val="150000"/>
              </a:lnSpc>
            </a:pPr>
            <a:r>
              <a:rPr lang="de-CH" dirty="0"/>
              <a:t>Anschlussquote : Drei Szenarien untersucht (30-50-75%)</a:t>
            </a:r>
          </a:p>
          <a:p>
            <a:pPr>
              <a:lnSpc>
                <a:spcPct val="150000"/>
              </a:lnSpc>
            </a:pPr>
            <a:r>
              <a:rPr lang="de-CH" dirty="0"/>
              <a:t>Ein Wärmenetz macht aus technischer Sicht Sinn</a:t>
            </a:r>
          </a:p>
          <a:p>
            <a:pPr>
              <a:lnSpc>
                <a:spcPct val="150000"/>
              </a:lnSpc>
            </a:pPr>
            <a:r>
              <a:rPr lang="de-CH" dirty="0"/>
              <a:t>Das Interesse ist vorhanden (aus der Umfrage)</a:t>
            </a:r>
          </a:p>
          <a:p>
            <a:pPr>
              <a:lnSpc>
                <a:spcPct val="150000"/>
              </a:lnSpc>
            </a:pPr>
            <a:r>
              <a:rPr lang="de-CH" dirty="0"/>
              <a:t>Je mehr Abonnenten, desto günstiger die Energie für alle</a:t>
            </a:r>
          </a:p>
          <a:p>
            <a:pPr>
              <a:lnSpc>
                <a:spcPct val="150000"/>
              </a:lnSpc>
            </a:pPr>
            <a:r>
              <a:rPr lang="de-CH" dirty="0"/>
              <a:t>Leitungen auf einmal verlegen</a:t>
            </a:r>
          </a:p>
          <a:p>
            <a:endParaRPr lang="de-CH" dirty="0"/>
          </a:p>
        </p:txBody>
      </p:sp>
      <p:sp>
        <p:nvSpPr>
          <p:cNvPr id="4" name="Espace réservé du texte 3">
            <a:extLst>
              <a:ext uri="{FF2B5EF4-FFF2-40B4-BE49-F238E27FC236}">
                <a16:creationId xmlns:a16="http://schemas.microsoft.com/office/drawing/2014/main" id="{3BE3A166-DDB0-4FA2-930A-F572C43A5101}"/>
              </a:ext>
            </a:extLst>
          </p:cNvPr>
          <p:cNvSpPr>
            <a:spLocks noGrp="1"/>
          </p:cNvSpPr>
          <p:nvPr>
            <p:ph type="body" sz="quarter" idx="13"/>
          </p:nvPr>
        </p:nvSpPr>
        <p:spPr/>
        <p:txBody>
          <a:bodyPr/>
          <a:lstStyle/>
          <a:p>
            <a:r>
              <a:rPr lang="fr-FR" dirty="0" err="1"/>
              <a:t>Fazit</a:t>
            </a:r>
            <a:endParaRPr lang="fr-CH" dirty="0"/>
          </a:p>
        </p:txBody>
      </p:sp>
    </p:spTree>
    <p:extLst>
      <p:ext uri="{BB962C8B-B14F-4D97-AF65-F5344CB8AC3E}">
        <p14:creationId xmlns:p14="http://schemas.microsoft.com/office/powerpoint/2010/main" val="385137787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AE6A9-9C26-4C11-9172-0E8D2A0BA135}"/>
              </a:ext>
            </a:extLst>
          </p:cNvPr>
          <p:cNvSpPr>
            <a:spLocks noGrp="1"/>
          </p:cNvSpPr>
          <p:nvPr>
            <p:ph type="title"/>
          </p:nvPr>
        </p:nvSpPr>
        <p:spPr/>
        <p:txBody>
          <a:bodyPr/>
          <a:lstStyle/>
          <a:p>
            <a:r>
              <a:rPr lang="fr-FR" dirty="0" err="1"/>
              <a:t>Technische</a:t>
            </a:r>
            <a:r>
              <a:rPr lang="fr-FR" dirty="0"/>
              <a:t> </a:t>
            </a:r>
            <a:r>
              <a:rPr lang="fr-FR" dirty="0" err="1"/>
              <a:t>Lösungen</a:t>
            </a:r>
            <a:r>
              <a:rPr lang="fr-FR" dirty="0"/>
              <a:t> &amp; </a:t>
            </a:r>
            <a:r>
              <a:rPr lang="fr-FR" dirty="0" err="1"/>
              <a:t>Dimensionierung</a:t>
            </a:r>
            <a:endParaRPr lang="fr-CH" dirty="0"/>
          </a:p>
        </p:txBody>
      </p:sp>
      <p:sp>
        <p:nvSpPr>
          <p:cNvPr id="4" name="Espace réservé du texte 3">
            <a:extLst>
              <a:ext uri="{FF2B5EF4-FFF2-40B4-BE49-F238E27FC236}">
                <a16:creationId xmlns:a16="http://schemas.microsoft.com/office/drawing/2014/main" id="{91F06C5F-E1DE-4C4F-9C3A-F94FCADA2AA4}"/>
              </a:ext>
            </a:extLst>
          </p:cNvPr>
          <p:cNvSpPr>
            <a:spLocks noGrp="1"/>
          </p:cNvSpPr>
          <p:nvPr>
            <p:ph type="body" sz="quarter" idx="13"/>
          </p:nvPr>
        </p:nvSpPr>
        <p:spPr/>
        <p:txBody>
          <a:bodyPr/>
          <a:lstStyle/>
          <a:p>
            <a:r>
              <a:rPr lang="fr-FR" dirty="0" err="1"/>
              <a:t>Holzheizung</a:t>
            </a:r>
            <a:endParaRPr lang="fr-CH" dirty="0"/>
          </a:p>
        </p:txBody>
      </p:sp>
      <p:sp>
        <p:nvSpPr>
          <p:cNvPr id="5" name="Bouton d’action : accueil 4">
            <a:hlinkClick r:id="" action="ppaction://hlinkshowjump?jump=firstslide" highlightClick="1"/>
            <a:extLst>
              <a:ext uri="{FF2B5EF4-FFF2-40B4-BE49-F238E27FC236}">
                <a16:creationId xmlns:a16="http://schemas.microsoft.com/office/drawing/2014/main" id="{EB6EAFE5-2E7B-44EA-9F0E-8B02A3B7E04C}"/>
              </a:ext>
            </a:extLst>
          </p:cNvPr>
          <p:cNvSpPr/>
          <p:nvPr/>
        </p:nvSpPr>
        <p:spPr>
          <a:xfrm>
            <a:off x="5311448" y="2220224"/>
            <a:ext cx="864096" cy="648072"/>
          </a:xfrm>
          <a:prstGeom prst="actionButtonHome">
            <a:avLst/>
          </a:prstGeom>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6" name="Bouton d’action : accueil 5">
            <a:hlinkClick r:id="" action="ppaction://hlinkshowjump?jump=firstslide" highlightClick="1"/>
            <a:extLst>
              <a:ext uri="{FF2B5EF4-FFF2-40B4-BE49-F238E27FC236}">
                <a16:creationId xmlns:a16="http://schemas.microsoft.com/office/drawing/2014/main" id="{3B3A0128-52C0-45FE-BC72-A6144FC56E05}"/>
              </a:ext>
            </a:extLst>
          </p:cNvPr>
          <p:cNvSpPr/>
          <p:nvPr/>
        </p:nvSpPr>
        <p:spPr>
          <a:xfrm>
            <a:off x="9048328" y="3235153"/>
            <a:ext cx="864096" cy="648072"/>
          </a:xfrm>
          <a:prstGeom prst="actionButtonHome">
            <a:avLst/>
          </a:prstGeom>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7" name="Bouton d’action : accueil 6">
            <a:hlinkClick r:id="" action="ppaction://hlinkshowjump?jump=firstslide" highlightClick="1"/>
            <a:extLst>
              <a:ext uri="{FF2B5EF4-FFF2-40B4-BE49-F238E27FC236}">
                <a16:creationId xmlns:a16="http://schemas.microsoft.com/office/drawing/2014/main" id="{A72A6D67-527C-49B7-8CFD-2697078EFA8D}"/>
              </a:ext>
            </a:extLst>
          </p:cNvPr>
          <p:cNvSpPr/>
          <p:nvPr/>
        </p:nvSpPr>
        <p:spPr>
          <a:xfrm>
            <a:off x="9273530" y="2250453"/>
            <a:ext cx="864096" cy="648072"/>
          </a:xfrm>
          <a:prstGeom prst="actionButtonHome">
            <a:avLst/>
          </a:prstGeom>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8" name="Bouton d’action : accueil 7">
            <a:hlinkClick r:id="" action="ppaction://hlinkshowjump?jump=firstslide" highlightClick="1"/>
            <a:extLst>
              <a:ext uri="{FF2B5EF4-FFF2-40B4-BE49-F238E27FC236}">
                <a16:creationId xmlns:a16="http://schemas.microsoft.com/office/drawing/2014/main" id="{C147A423-F1F4-4E09-9B29-9DE4399F5722}"/>
              </a:ext>
            </a:extLst>
          </p:cNvPr>
          <p:cNvSpPr/>
          <p:nvPr/>
        </p:nvSpPr>
        <p:spPr>
          <a:xfrm>
            <a:off x="7867172" y="2227010"/>
            <a:ext cx="864096" cy="648072"/>
          </a:xfrm>
          <a:prstGeom prst="actionButtonHome">
            <a:avLst/>
          </a:prstGeom>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9" name="Bouton d’action : accueil 8">
            <a:hlinkClick r:id="" action="ppaction://hlinkshowjump?jump=firstslide" highlightClick="1"/>
            <a:extLst>
              <a:ext uri="{FF2B5EF4-FFF2-40B4-BE49-F238E27FC236}">
                <a16:creationId xmlns:a16="http://schemas.microsoft.com/office/drawing/2014/main" id="{95A9C690-1FC2-4177-914A-72624E9F1399}"/>
              </a:ext>
            </a:extLst>
          </p:cNvPr>
          <p:cNvSpPr/>
          <p:nvPr/>
        </p:nvSpPr>
        <p:spPr>
          <a:xfrm>
            <a:off x="6249194" y="3277742"/>
            <a:ext cx="864096" cy="648072"/>
          </a:xfrm>
          <a:prstGeom prst="actionButtonHome">
            <a:avLst/>
          </a:prstGeom>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10" name="Bouton d’action : accueil 9">
            <a:hlinkClick r:id="" action="ppaction://hlinkshowjump?jump=firstslide" highlightClick="1"/>
            <a:extLst>
              <a:ext uri="{FF2B5EF4-FFF2-40B4-BE49-F238E27FC236}">
                <a16:creationId xmlns:a16="http://schemas.microsoft.com/office/drawing/2014/main" id="{4B00DB34-3F22-4141-B24F-C53C0832821F}"/>
              </a:ext>
            </a:extLst>
          </p:cNvPr>
          <p:cNvSpPr/>
          <p:nvPr/>
        </p:nvSpPr>
        <p:spPr>
          <a:xfrm>
            <a:off x="4447352" y="3277742"/>
            <a:ext cx="864096" cy="648072"/>
          </a:xfrm>
          <a:prstGeom prst="actionButtonHome">
            <a:avLst/>
          </a:prstGeom>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15" name="Rectangle 14">
            <a:extLst>
              <a:ext uri="{FF2B5EF4-FFF2-40B4-BE49-F238E27FC236}">
                <a16:creationId xmlns:a16="http://schemas.microsoft.com/office/drawing/2014/main" id="{BAF85276-B388-402A-9E7D-01B169E1CFDE}"/>
              </a:ext>
            </a:extLst>
          </p:cNvPr>
          <p:cNvSpPr/>
          <p:nvPr/>
        </p:nvSpPr>
        <p:spPr>
          <a:xfrm>
            <a:off x="5109549" y="2602612"/>
            <a:ext cx="136480" cy="2623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cxnSp>
        <p:nvCxnSpPr>
          <p:cNvPr id="17" name="Connecteur droit 16">
            <a:extLst>
              <a:ext uri="{FF2B5EF4-FFF2-40B4-BE49-F238E27FC236}">
                <a16:creationId xmlns:a16="http://schemas.microsoft.com/office/drawing/2014/main" id="{A59658E2-2D7F-436F-94A4-0F3D75880300}"/>
              </a:ext>
            </a:extLst>
          </p:cNvPr>
          <p:cNvCxnSpPr>
            <a:cxnSpLocks/>
          </p:cNvCxnSpPr>
          <p:nvPr/>
        </p:nvCxnSpPr>
        <p:spPr>
          <a:xfrm>
            <a:off x="5114312" y="2581497"/>
            <a:ext cx="126954" cy="297535"/>
          </a:xfrm>
          <a:prstGeom prst="line">
            <a:avLst/>
          </a:prstGeom>
        </p:spPr>
        <p:style>
          <a:lnRef idx="1">
            <a:schemeClr val="accent4"/>
          </a:lnRef>
          <a:fillRef idx="0">
            <a:schemeClr val="accent4"/>
          </a:fillRef>
          <a:effectRef idx="0">
            <a:schemeClr val="accent4"/>
          </a:effectRef>
          <a:fontRef idx="minor">
            <a:schemeClr val="tx1"/>
          </a:fontRef>
        </p:style>
      </p:cxnSp>
      <p:sp>
        <p:nvSpPr>
          <p:cNvPr id="21" name="Rectangle 20">
            <a:extLst>
              <a:ext uri="{FF2B5EF4-FFF2-40B4-BE49-F238E27FC236}">
                <a16:creationId xmlns:a16="http://schemas.microsoft.com/office/drawing/2014/main" id="{AC5606AD-7151-43F3-A587-BC61B51DEABA}"/>
              </a:ext>
            </a:extLst>
          </p:cNvPr>
          <p:cNvSpPr/>
          <p:nvPr/>
        </p:nvSpPr>
        <p:spPr>
          <a:xfrm>
            <a:off x="4241329" y="3603544"/>
            <a:ext cx="136480" cy="2623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cxnSp>
        <p:nvCxnSpPr>
          <p:cNvPr id="22" name="Connecteur droit 21">
            <a:extLst>
              <a:ext uri="{FF2B5EF4-FFF2-40B4-BE49-F238E27FC236}">
                <a16:creationId xmlns:a16="http://schemas.microsoft.com/office/drawing/2014/main" id="{41354274-4152-4930-BB6F-EFDE8A1F6517}"/>
              </a:ext>
            </a:extLst>
          </p:cNvPr>
          <p:cNvCxnSpPr>
            <a:cxnSpLocks/>
          </p:cNvCxnSpPr>
          <p:nvPr/>
        </p:nvCxnSpPr>
        <p:spPr>
          <a:xfrm>
            <a:off x="4249037" y="3588143"/>
            <a:ext cx="126954" cy="297535"/>
          </a:xfrm>
          <a:prstGeom prst="line">
            <a:avLst/>
          </a:prstGeom>
        </p:spPr>
        <p:style>
          <a:lnRef idx="1">
            <a:schemeClr val="accent4"/>
          </a:lnRef>
          <a:fillRef idx="0">
            <a:schemeClr val="accent4"/>
          </a:fillRef>
          <a:effectRef idx="0">
            <a:schemeClr val="accent4"/>
          </a:effectRef>
          <a:fontRef idx="minor">
            <a:schemeClr val="tx1"/>
          </a:fontRef>
        </p:style>
      </p:cxnSp>
      <p:sp>
        <p:nvSpPr>
          <p:cNvPr id="23" name="Rectangle 22">
            <a:extLst>
              <a:ext uri="{FF2B5EF4-FFF2-40B4-BE49-F238E27FC236}">
                <a16:creationId xmlns:a16="http://schemas.microsoft.com/office/drawing/2014/main" id="{5C3A21EC-3977-472B-BF66-B1C8E73DD004}"/>
              </a:ext>
            </a:extLst>
          </p:cNvPr>
          <p:cNvSpPr/>
          <p:nvPr/>
        </p:nvSpPr>
        <p:spPr>
          <a:xfrm>
            <a:off x="7631577" y="2607574"/>
            <a:ext cx="136480" cy="2623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cxnSp>
        <p:nvCxnSpPr>
          <p:cNvPr id="24" name="Connecteur droit 23">
            <a:extLst>
              <a:ext uri="{FF2B5EF4-FFF2-40B4-BE49-F238E27FC236}">
                <a16:creationId xmlns:a16="http://schemas.microsoft.com/office/drawing/2014/main" id="{0D923817-AAA0-478F-85EC-EA3B267AFFA3}"/>
              </a:ext>
            </a:extLst>
          </p:cNvPr>
          <p:cNvCxnSpPr>
            <a:cxnSpLocks/>
          </p:cNvCxnSpPr>
          <p:nvPr/>
        </p:nvCxnSpPr>
        <p:spPr>
          <a:xfrm>
            <a:off x="7639285" y="2592173"/>
            <a:ext cx="126954" cy="297535"/>
          </a:xfrm>
          <a:prstGeom prst="line">
            <a:avLst/>
          </a:prstGeom>
        </p:spPr>
        <p:style>
          <a:lnRef idx="1">
            <a:schemeClr val="accent4"/>
          </a:lnRef>
          <a:fillRef idx="0">
            <a:schemeClr val="accent4"/>
          </a:fillRef>
          <a:effectRef idx="0">
            <a:schemeClr val="accent4"/>
          </a:effectRef>
          <a:fontRef idx="minor">
            <a:schemeClr val="tx1"/>
          </a:fontRef>
        </p:style>
      </p:cxnSp>
      <p:sp>
        <p:nvSpPr>
          <p:cNvPr id="25" name="Rectangle 24">
            <a:extLst>
              <a:ext uri="{FF2B5EF4-FFF2-40B4-BE49-F238E27FC236}">
                <a16:creationId xmlns:a16="http://schemas.microsoft.com/office/drawing/2014/main" id="{56EAFD04-7C9F-4DCF-B8F4-A43CC6EC395A}"/>
              </a:ext>
            </a:extLst>
          </p:cNvPr>
          <p:cNvSpPr/>
          <p:nvPr/>
        </p:nvSpPr>
        <p:spPr>
          <a:xfrm>
            <a:off x="7172539" y="3576757"/>
            <a:ext cx="136480" cy="2623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cxnSp>
        <p:nvCxnSpPr>
          <p:cNvPr id="26" name="Connecteur droit 25">
            <a:extLst>
              <a:ext uri="{FF2B5EF4-FFF2-40B4-BE49-F238E27FC236}">
                <a16:creationId xmlns:a16="http://schemas.microsoft.com/office/drawing/2014/main" id="{0A95B980-413B-4F19-8A43-B1590F6F2D36}"/>
              </a:ext>
            </a:extLst>
          </p:cNvPr>
          <p:cNvCxnSpPr>
            <a:cxnSpLocks/>
          </p:cNvCxnSpPr>
          <p:nvPr/>
        </p:nvCxnSpPr>
        <p:spPr>
          <a:xfrm>
            <a:off x="7172539" y="3559190"/>
            <a:ext cx="126954" cy="297535"/>
          </a:xfrm>
          <a:prstGeom prst="line">
            <a:avLst/>
          </a:prstGeom>
        </p:spPr>
        <p:style>
          <a:lnRef idx="1">
            <a:schemeClr val="accent4"/>
          </a:lnRef>
          <a:fillRef idx="0">
            <a:schemeClr val="accent4"/>
          </a:fillRef>
          <a:effectRef idx="0">
            <a:schemeClr val="accent4"/>
          </a:effectRef>
          <a:fontRef idx="minor">
            <a:schemeClr val="tx1"/>
          </a:fontRef>
        </p:style>
      </p:cxnSp>
      <p:sp>
        <p:nvSpPr>
          <p:cNvPr id="27" name="Rectangle 26">
            <a:extLst>
              <a:ext uri="{FF2B5EF4-FFF2-40B4-BE49-F238E27FC236}">
                <a16:creationId xmlns:a16="http://schemas.microsoft.com/office/drawing/2014/main" id="{D1C8FC8E-429D-4443-B30C-1F0FAC0CEF70}"/>
              </a:ext>
            </a:extLst>
          </p:cNvPr>
          <p:cNvSpPr/>
          <p:nvPr/>
        </p:nvSpPr>
        <p:spPr>
          <a:xfrm>
            <a:off x="9095318" y="2634606"/>
            <a:ext cx="136480" cy="2623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cxnSp>
        <p:nvCxnSpPr>
          <p:cNvPr id="28" name="Connecteur droit 27">
            <a:extLst>
              <a:ext uri="{FF2B5EF4-FFF2-40B4-BE49-F238E27FC236}">
                <a16:creationId xmlns:a16="http://schemas.microsoft.com/office/drawing/2014/main" id="{C90034D6-195B-473F-9AE7-2B073E43F264}"/>
              </a:ext>
            </a:extLst>
          </p:cNvPr>
          <p:cNvCxnSpPr>
            <a:cxnSpLocks/>
          </p:cNvCxnSpPr>
          <p:nvPr/>
        </p:nvCxnSpPr>
        <p:spPr>
          <a:xfrm>
            <a:off x="9093500" y="2619777"/>
            <a:ext cx="126954" cy="297535"/>
          </a:xfrm>
          <a:prstGeom prst="line">
            <a:avLst/>
          </a:prstGeom>
        </p:spPr>
        <p:style>
          <a:lnRef idx="1">
            <a:schemeClr val="accent4"/>
          </a:lnRef>
          <a:fillRef idx="0">
            <a:schemeClr val="accent4"/>
          </a:fillRef>
          <a:effectRef idx="0">
            <a:schemeClr val="accent4"/>
          </a:effectRef>
          <a:fontRef idx="minor">
            <a:schemeClr val="tx1"/>
          </a:fontRef>
        </p:style>
      </p:cxnSp>
      <p:sp>
        <p:nvSpPr>
          <p:cNvPr id="29" name="Rectangle 28">
            <a:extLst>
              <a:ext uri="{FF2B5EF4-FFF2-40B4-BE49-F238E27FC236}">
                <a16:creationId xmlns:a16="http://schemas.microsoft.com/office/drawing/2014/main" id="{7ECC0D68-6D34-45DB-AD91-12149DC12609}"/>
              </a:ext>
            </a:extLst>
          </p:cNvPr>
          <p:cNvSpPr/>
          <p:nvPr/>
        </p:nvSpPr>
        <p:spPr>
          <a:xfrm>
            <a:off x="8841611" y="3585477"/>
            <a:ext cx="136480" cy="2623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cxnSp>
        <p:nvCxnSpPr>
          <p:cNvPr id="30" name="Connecteur droit 29">
            <a:extLst>
              <a:ext uri="{FF2B5EF4-FFF2-40B4-BE49-F238E27FC236}">
                <a16:creationId xmlns:a16="http://schemas.microsoft.com/office/drawing/2014/main" id="{D6F8D423-15B7-42FD-80A7-D718DDEFAEB6}"/>
              </a:ext>
            </a:extLst>
          </p:cNvPr>
          <p:cNvCxnSpPr>
            <a:cxnSpLocks/>
          </p:cNvCxnSpPr>
          <p:nvPr/>
        </p:nvCxnSpPr>
        <p:spPr>
          <a:xfrm>
            <a:off x="8847072" y="3576757"/>
            <a:ext cx="126954" cy="297535"/>
          </a:xfrm>
          <a:prstGeom prst="line">
            <a:avLst/>
          </a:prstGeom>
        </p:spPr>
        <p:style>
          <a:lnRef idx="1">
            <a:schemeClr val="accent4"/>
          </a:lnRef>
          <a:fillRef idx="0">
            <a:schemeClr val="accent4"/>
          </a:fillRef>
          <a:effectRef idx="0">
            <a:schemeClr val="accent4"/>
          </a:effectRef>
          <a:fontRef idx="minor">
            <a:schemeClr val="tx1"/>
          </a:fontRef>
        </p:style>
      </p:cxnSp>
      <p:sp>
        <p:nvSpPr>
          <p:cNvPr id="31" name="Rectangle 30">
            <a:extLst>
              <a:ext uri="{FF2B5EF4-FFF2-40B4-BE49-F238E27FC236}">
                <a16:creationId xmlns:a16="http://schemas.microsoft.com/office/drawing/2014/main" id="{5648D180-DB97-4D3C-BEC8-22F6AD311BCF}"/>
              </a:ext>
            </a:extLst>
          </p:cNvPr>
          <p:cNvSpPr/>
          <p:nvPr/>
        </p:nvSpPr>
        <p:spPr>
          <a:xfrm>
            <a:off x="2558431" y="2616509"/>
            <a:ext cx="988365" cy="8124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33" name="Rectangle 32">
            <a:extLst>
              <a:ext uri="{FF2B5EF4-FFF2-40B4-BE49-F238E27FC236}">
                <a16:creationId xmlns:a16="http://schemas.microsoft.com/office/drawing/2014/main" id="{CE7E40C5-23CB-4F8B-98DD-28979E13CA99}"/>
              </a:ext>
            </a:extLst>
          </p:cNvPr>
          <p:cNvSpPr/>
          <p:nvPr/>
        </p:nvSpPr>
        <p:spPr>
          <a:xfrm>
            <a:off x="3359696" y="2060849"/>
            <a:ext cx="126954" cy="5556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CH">
              <a:solidFill>
                <a:srgbClr val="FFFFFF"/>
              </a:solidFill>
              <a:latin typeface="Arial"/>
              <a:cs typeface="Arial"/>
            </a:endParaRPr>
          </a:p>
        </p:txBody>
      </p:sp>
      <p:pic>
        <p:nvPicPr>
          <p:cNvPr id="32" name="Image 31" descr="Résultat de recherche d'images pour &quot;flamme symbole&quot;">
            <a:extLst>
              <a:ext uri="{FF2B5EF4-FFF2-40B4-BE49-F238E27FC236}">
                <a16:creationId xmlns:a16="http://schemas.microsoft.com/office/drawing/2014/main" id="{0A9EC41F-437E-4091-B93A-5FD115E6777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9765" y="2740940"/>
            <a:ext cx="525727" cy="596821"/>
          </a:xfrm>
          <a:prstGeom prst="rect">
            <a:avLst/>
          </a:prstGeom>
          <a:noFill/>
          <a:ln>
            <a:noFill/>
          </a:ln>
        </p:spPr>
      </p:pic>
      <p:cxnSp>
        <p:nvCxnSpPr>
          <p:cNvPr id="11" name="Connecteur droit 10">
            <a:extLst>
              <a:ext uri="{FF2B5EF4-FFF2-40B4-BE49-F238E27FC236}">
                <a16:creationId xmlns:a16="http://schemas.microsoft.com/office/drawing/2014/main" id="{DF9D3F90-882E-4B36-B7EF-D0FEF0A90305}"/>
              </a:ext>
            </a:extLst>
          </p:cNvPr>
          <p:cNvCxnSpPr>
            <a:cxnSpLocks/>
          </p:cNvCxnSpPr>
          <p:nvPr/>
        </p:nvCxnSpPr>
        <p:spPr>
          <a:xfrm flipV="1">
            <a:off x="4264183" y="3039351"/>
            <a:ext cx="0" cy="576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DADC027B-DB13-4DDF-927E-CA2908D31882}"/>
              </a:ext>
            </a:extLst>
          </p:cNvPr>
          <p:cNvCxnSpPr>
            <a:cxnSpLocks/>
          </p:cNvCxnSpPr>
          <p:nvPr/>
        </p:nvCxnSpPr>
        <p:spPr>
          <a:xfrm flipV="1">
            <a:off x="5213469" y="2882980"/>
            <a:ext cx="0" cy="144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66290743-9730-4028-9442-E021B5BA5835}"/>
              </a:ext>
            </a:extLst>
          </p:cNvPr>
          <p:cNvCxnSpPr>
            <a:cxnSpLocks/>
          </p:cNvCxnSpPr>
          <p:nvPr/>
        </p:nvCxnSpPr>
        <p:spPr>
          <a:xfrm flipV="1">
            <a:off x="7727437" y="2875082"/>
            <a:ext cx="0" cy="144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E57ADC23-05C9-4ECD-97CB-8F213C8F8AC5}"/>
              </a:ext>
            </a:extLst>
          </p:cNvPr>
          <p:cNvCxnSpPr>
            <a:cxnSpLocks/>
          </p:cNvCxnSpPr>
          <p:nvPr/>
        </p:nvCxnSpPr>
        <p:spPr>
          <a:xfrm flipV="1">
            <a:off x="9203850" y="2895349"/>
            <a:ext cx="0" cy="144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8CAA9729-78A5-41C0-8205-0078DDA4A796}"/>
              </a:ext>
            </a:extLst>
          </p:cNvPr>
          <p:cNvCxnSpPr>
            <a:cxnSpLocks/>
          </p:cNvCxnSpPr>
          <p:nvPr/>
        </p:nvCxnSpPr>
        <p:spPr>
          <a:xfrm flipV="1">
            <a:off x="7194055" y="3039351"/>
            <a:ext cx="0" cy="5198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C57D717E-7F76-4EED-9611-8350D4EABB15}"/>
              </a:ext>
            </a:extLst>
          </p:cNvPr>
          <p:cNvCxnSpPr>
            <a:cxnSpLocks/>
          </p:cNvCxnSpPr>
          <p:nvPr/>
        </p:nvCxnSpPr>
        <p:spPr>
          <a:xfrm flipV="1">
            <a:off x="8887474" y="3058914"/>
            <a:ext cx="0" cy="5198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9062E202-9447-45ED-AF21-F060D0C69039}"/>
              </a:ext>
            </a:extLst>
          </p:cNvPr>
          <p:cNvCxnSpPr/>
          <p:nvPr/>
        </p:nvCxnSpPr>
        <p:spPr>
          <a:xfrm>
            <a:off x="3573253" y="3039349"/>
            <a:ext cx="56570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C618B48C-0E13-4C13-8C30-28A11E08C813}"/>
              </a:ext>
            </a:extLst>
          </p:cNvPr>
          <p:cNvCxnSpPr/>
          <p:nvPr/>
        </p:nvCxnSpPr>
        <p:spPr>
          <a:xfrm>
            <a:off x="3573252" y="3140968"/>
            <a:ext cx="556417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DA9A7C92-8E6F-42FD-A333-8E8D7CAA3869}"/>
              </a:ext>
            </a:extLst>
          </p:cNvPr>
          <p:cNvCxnSpPr>
            <a:cxnSpLocks/>
          </p:cNvCxnSpPr>
          <p:nvPr/>
        </p:nvCxnSpPr>
        <p:spPr>
          <a:xfrm flipV="1">
            <a:off x="4367808" y="3133070"/>
            <a:ext cx="0" cy="468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E78AFA5B-3972-46A3-A7E4-437EEC71D4CC}"/>
              </a:ext>
            </a:extLst>
          </p:cNvPr>
          <p:cNvCxnSpPr>
            <a:cxnSpLocks/>
          </p:cNvCxnSpPr>
          <p:nvPr/>
        </p:nvCxnSpPr>
        <p:spPr>
          <a:xfrm flipV="1">
            <a:off x="7290233" y="3144756"/>
            <a:ext cx="0" cy="43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0BEA6306-AD71-47C1-B094-24A4A110B1E1}"/>
              </a:ext>
            </a:extLst>
          </p:cNvPr>
          <p:cNvCxnSpPr>
            <a:cxnSpLocks/>
          </p:cNvCxnSpPr>
          <p:nvPr/>
        </p:nvCxnSpPr>
        <p:spPr>
          <a:xfrm flipH="1" flipV="1">
            <a:off x="8969843" y="3152079"/>
            <a:ext cx="8248" cy="43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28E1C7A5-A6E0-49CD-9369-33BBED9E9F0E}"/>
              </a:ext>
            </a:extLst>
          </p:cNvPr>
          <p:cNvCxnSpPr>
            <a:cxnSpLocks/>
          </p:cNvCxnSpPr>
          <p:nvPr/>
        </p:nvCxnSpPr>
        <p:spPr>
          <a:xfrm flipV="1">
            <a:off x="7656358" y="2875082"/>
            <a:ext cx="0" cy="2579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EDFB414D-F602-4711-B451-EFB6A25116E8}"/>
              </a:ext>
            </a:extLst>
          </p:cNvPr>
          <p:cNvCxnSpPr>
            <a:cxnSpLocks/>
          </p:cNvCxnSpPr>
          <p:nvPr/>
        </p:nvCxnSpPr>
        <p:spPr>
          <a:xfrm flipV="1">
            <a:off x="5119737" y="2882980"/>
            <a:ext cx="0" cy="2579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C7265D0B-DDDA-44D8-A6FE-F912AEC8BF7C}"/>
              </a:ext>
            </a:extLst>
          </p:cNvPr>
          <p:cNvCxnSpPr>
            <a:cxnSpLocks/>
          </p:cNvCxnSpPr>
          <p:nvPr/>
        </p:nvCxnSpPr>
        <p:spPr>
          <a:xfrm flipV="1">
            <a:off x="9120336" y="2897986"/>
            <a:ext cx="0" cy="257988"/>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553992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AE6A9-9C26-4C11-9172-0E8D2A0BA135}"/>
              </a:ext>
            </a:extLst>
          </p:cNvPr>
          <p:cNvSpPr>
            <a:spLocks noGrp="1"/>
          </p:cNvSpPr>
          <p:nvPr>
            <p:ph type="title"/>
          </p:nvPr>
        </p:nvSpPr>
        <p:spPr/>
        <p:txBody>
          <a:bodyPr/>
          <a:lstStyle/>
          <a:p>
            <a:r>
              <a:rPr lang="fr-FR" dirty="0" err="1"/>
              <a:t>Technische</a:t>
            </a:r>
            <a:r>
              <a:rPr lang="fr-FR" dirty="0"/>
              <a:t> </a:t>
            </a:r>
            <a:r>
              <a:rPr lang="fr-FR" dirty="0" err="1"/>
              <a:t>Lösungen</a:t>
            </a:r>
            <a:r>
              <a:rPr lang="fr-FR" dirty="0"/>
              <a:t> &amp; </a:t>
            </a:r>
            <a:r>
              <a:rPr lang="fr-FR" dirty="0" err="1"/>
              <a:t>Dimensionierung</a:t>
            </a:r>
            <a:endParaRPr lang="fr-CH" dirty="0"/>
          </a:p>
        </p:txBody>
      </p:sp>
      <p:sp>
        <p:nvSpPr>
          <p:cNvPr id="4" name="Espace réservé du texte 3">
            <a:extLst>
              <a:ext uri="{FF2B5EF4-FFF2-40B4-BE49-F238E27FC236}">
                <a16:creationId xmlns:a16="http://schemas.microsoft.com/office/drawing/2014/main" id="{91F06C5F-E1DE-4C4F-9C3A-F94FCADA2AA4}"/>
              </a:ext>
            </a:extLst>
          </p:cNvPr>
          <p:cNvSpPr>
            <a:spLocks noGrp="1"/>
          </p:cNvSpPr>
          <p:nvPr>
            <p:ph type="body" sz="quarter" idx="13"/>
          </p:nvPr>
        </p:nvSpPr>
        <p:spPr/>
        <p:txBody>
          <a:bodyPr/>
          <a:lstStyle/>
          <a:p>
            <a:r>
              <a:rPr lang="fr-FR" dirty="0" err="1"/>
              <a:t>Seewasserheizung</a:t>
            </a:r>
            <a:r>
              <a:rPr lang="fr-FR" dirty="0"/>
              <a:t> </a:t>
            </a:r>
            <a:r>
              <a:rPr lang="fr-FR" dirty="0" err="1"/>
              <a:t>zentral</a:t>
            </a:r>
            <a:endParaRPr lang="fr-CH" dirty="0"/>
          </a:p>
        </p:txBody>
      </p:sp>
      <p:sp>
        <p:nvSpPr>
          <p:cNvPr id="5" name="Bouton d’action : accueil 4">
            <a:hlinkClick r:id="" action="ppaction://hlinkshowjump?jump=firstslide" highlightClick="1"/>
            <a:extLst>
              <a:ext uri="{FF2B5EF4-FFF2-40B4-BE49-F238E27FC236}">
                <a16:creationId xmlns:a16="http://schemas.microsoft.com/office/drawing/2014/main" id="{EB6EAFE5-2E7B-44EA-9F0E-8B02A3B7E04C}"/>
              </a:ext>
            </a:extLst>
          </p:cNvPr>
          <p:cNvSpPr/>
          <p:nvPr/>
        </p:nvSpPr>
        <p:spPr>
          <a:xfrm>
            <a:off x="5311448" y="2220224"/>
            <a:ext cx="864096" cy="648072"/>
          </a:xfrm>
          <a:prstGeom prst="actionButtonHome">
            <a:avLst/>
          </a:prstGeom>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6" name="Bouton d’action : accueil 5">
            <a:hlinkClick r:id="" action="ppaction://hlinkshowjump?jump=firstslide" highlightClick="1"/>
            <a:extLst>
              <a:ext uri="{FF2B5EF4-FFF2-40B4-BE49-F238E27FC236}">
                <a16:creationId xmlns:a16="http://schemas.microsoft.com/office/drawing/2014/main" id="{3B3A0128-52C0-45FE-BC72-A6144FC56E05}"/>
              </a:ext>
            </a:extLst>
          </p:cNvPr>
          <p:cNvSpPr/>
          <p:nvPr/>
        </p:nvSpPr>
        <p:spPr>
          <a:xfrm>
            <a:off x="9048328" y="3235153"/>
            <a:ext cx="864096" cy="648072"/>
          </a:xfrm>
          <a:prstGeom prst="actionButtonHome">
            <a:avLst/>
          </a:prstGeom>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7" name="Bouton d’action : accueil 6">
            <a:hlinkClick r:id="" action="ppaction://hlinkshowjump?jump=firstslide" highlightClick="1"/>
            <a:extLst>
              <a:ext uri="{FF2B5EF4-FFF2-40B4-BE49-F238E27FC236}">
                <a16:creationId xmlns:a16="http://schemas.microsoft.com/office/drawing/2014/main" id="{A72A6D67-527C-49B7-8CFD-2697078EFA8D}"/>
              </a:ext>
            </a:extLst>
          </p:cNvPr>
          <p:cNvSpPr/>
          <p:nvPr/>
        </p:nvSpPr>
        <p:spPr>
          <a:xfrm>
            <a:off x="9273530" y="2250453"/>
            <a:ext cx="864096" cy="648072"/>
          </a:xfrm>
          <a:prstGeom prst="actionButtonHome">
            <a:avLst/>
          </a:prstGeom>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8" name="Bouton d’action : accueil 7">
            <a:hlinkClick r:id="" action="ppaction://hlinkshowjump?jump=firstslide" highlightClick="1"/>
            <a:extLst>
              <a:ext uri="{FF2B5EF4-FFF2-40B4-BE49-F238E27FC236}">
                <a16:creationId xmlns:a16="http://schemas.microsoft.com/office/drawing/2014/main" id="{C147A423-F1F4-4E09-9B29-9DE4399F5722}"/>
              </a:ext>
            </a:extLst>
          </p:cNvPr>
          <p:cNvSpPr/>
          <p:nvPr/>
        </p:nvSpPr>
        <p:spPr>
          <a:xfrm>
            <a:off x="7867172" y="2227010"/>
            <a:ext cx="864096" cy="648072"/>
          </a:xfrm>
          <a:prstGeom prst="actionButtonHome">
            <a:avLst/>
          </a:prstGeom>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9" name="Bouton d’action : accueil 8">
            <a:hlinkClick r:id="" action="ppaction://hlinkshowjump?jump=firstslide" highlightClick="1"/>
            <a:extLst>
              <a:ext uri="{FF2B5EF4-FFF2-40B4-BE49-F238E27FC236}">
                <a16:creationId xmlns:a16="http://schemas.microsoft.com/office/drawing/2014/main" id="{95A9C690-1FC2-4177-914A-72624E9F1399}"/>
              </a:ext>
            </a:extLst>
          </p:cNvPr>
          <p:cNvSpPr/>
          <p:nvPr/>
        </p:nvSpPr>
        <p:spPr>
          <a:xfrm>
            <a:off x="6249194" y="3277742"/>
            <a:ext cx="864096" cy="648072"/>
          </a:xfrm>
          <a:prstGeom prst="actionButtonHome">
            <a:avLst/>
          </a:prstGeom>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10" name="Bouton d’action : accueil 9">
            <a:hlinkClick r:id="" action="ppaction://hlinkshowjump?jump=firstslide" highlightClick="1"/>
            <a:extLst>
              <a:ext uri="{FF2B5EF4-FFF2-40B4-BE49-F238E27FC236}">
                <a16:creationId xmlns:a16="http://schemas.microsoft.com/office/drawing/2014/main" id="{4B00DB34-3F22-4141-B24F-C53C0832821F}"/>
              </a:ext>
            </a:extLst>
          </p:cNvPr>
          <p:cNvSpPr/>
          <p:nvPr/>
        </p:nvSpPr>
        <p:spPr>
          <a:xfrm>
            <a:off x="4447352" y="3277742"/>
            <a:ext cx="864096" cy="648072"/>
          </a:xfrm>
          <a:prstGeom prst="actionButtonHome">
            <a:avLst/>
          </a:prstGeom>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15" name="Rectangle 14">
            <a:extLst>
              <a:ext uri="{FF2B5EF4-FFF2-40B4-BE49-F238E27FC236}">
                <a16:creationId xmlns:a16="http://schemas.microsoft.com/office/drawing/2014/main" id="{BAF85276-B388-402A-9E7D-01B169E1CFDE}"/>
              </a:ext>
            </a:extLst>
          </p:cNvPr>
          <p:cNvSpPr/>
          <p:nvPr/>
        </p:nvSpPr>
        <p:spPr>
          <a:xfrm>
            <a:off x="5109549" y="2602612"/>
            <a:ext cx="136480" cy="2623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cxnSp>
        <p:nvCxnSpPr>
          <p:cNvPr id="17" name="Connecteur droit 16">
            <a:extLst>
              <a:ext uri="{FF2B5EF4-FFF2-40B4-BE49-F238E27FC236}">
                <a16:creationId xmlns:a16="http://schemas.microsoft.com/office/drawing/2014/main" id="{A59658E2-2D7F-436F-94A4-0F3D75880300}"/>
              </a:ext>
            </a:extLst>
          </p:cNvPr>
          <p:cNvCxnSpPr>
            <a:cxnSpLocks/>
          </p:cNvCxnSpPr>
          <p:nvPr/>
        </p:nvCxnSpPr>
        <p:spPr>
          <a:xfrm>
            <a:off x="5114312" y="2581497"/>
            <a:ext cx="126954" cy="297535"/>
          </a:xfrm>
          <a:prstGeom prst="line">
            <a:avLst/>
          </a:prstGeom>
        </p:spPr>
        <p:style>
          <a:lnRef idx="1">
            <a:schemeClr val="accent4"/>
          </a:lnRef>
          <a:fillRef idx="0">
            <a:schemeClr val="accent4"/>
          </a:fillRef>
          <a:effectRef idx="0">
            <a:schemeClr val="accent4"/>
          </a:effectRef>
          <a:fontRef idx="minor">
            <a:schemeClr val="tx1"/>
          </a:fontRef>
        </p:style>
      </p:cxnSp>
      <p:sp>
        <p:nvSpPr>
          <p:cNvPr id="21" name="Rectangle 20">
            <a:extLst>
              <a:ext uri="{FF2B5EF4-FFF2-40B4-BE49-F238E27FC236}">
                <a16:creationId xmlns:a16="http://schemas.microsoft.com/office/drawing/2014/main" id="{AC5606AD-7151-43F3-A587-BC61B51DEABA}"/>
              </a:ext>
            </a:extLst>
          </p:cNvPr>
          <p:cNvSpPr/>
          <p:nvPr/>
        </p:nvSpPr>
        <p:spPr>
          <a:xfrm>
            <a:off x="4241329" y="3603544"/>
            <a:ext cx="136480" cy="2623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cxnSp>
        <p:nvCxnSpPr>
          <p:cNvPr id="22" name="Connecteur droit 21">
            <a:extLst>
              <a:ext uri="{FF2B5EF4-FFF2-40B4-BE49-F238E27FC236}">
                <a16:creationId xmlns:a16="http://schemas.microsoft.com/office/drawing/2014/main" id="{41354274-4152-4930-BB6F-EFDE8A1F6517}"/>
              </a:ext>
            </a:extLst>
          </p:cNvPr>
          <p:cNvCxnSpPr>
            <a:cxnSpLocks/>
          </p:cNvCxnSpPr>
          <p:nvPr/>
        </p:nvCxnSpPr>
        <p:spPr>
          <a:xfrm>
            <a:off x="4249037" y="3588143"/>
            <a:ext cx="126954" cy="297535"/>
          </a:xfrm>
          <a:prstGeom prst="line">
            <a:avLst/>
          </a:prstGeom>
        </p:spPr>
        <p:style>
          <a:lnRef idx="1">
            <a:schemeClr val="accent4"/>
          </a:lnRef>
          <a:fillRef idx="0">
            <a:schemeClr val="accent4"/>
          </a:fillRef>
          <a:effectRef idx="0">
            <a:schemeClr val="accent4"/>
          </a:effectRef>
          <a:fontRef idx="minor">
            <a:schemeClr val="tx1"/>
          </a:fontRef>
        </p:style>
      </p:cxnSp>
      <p:sp>
        <p:nvSpPr>
          <p:cNvPr id="23" name="Rectangle 22">
            <a:extLst>
              <a:ext uri="{FF2B5EF4-FFF2-40B4-BE49-F238E27FC236}">
                <a16:creationId xmlns:a16="http://schemas.microsoft.com/office/drawing/2014/main" id="{5C3A21EC-3977-472B-BF66-B1C8E73DD004}"/>
              </a:ext>
            </a:extLst>
          </p:cNvPr>
          <p:cNvSpPr/>
          <p:nvPr/>
        </p:nvSpPr>
        <p:spPr>
          <a:xfrm>
            <a:off x="7631577" y="2607574"/>
            <a:ext cx="136480" cy="2623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cxnSp>
        <p:nvCxnSpPr>
          <p:cNvPr id="24" name="Connecteur droit 23">
            <a:extLst>
              <a:ext uri="{FF2B5EF4-FFF2-40B4-BE49-F238E27FC236}">
                <a16:creationId xmlns:a16="http://schemas.microsoft.com/office/drawing/2014/main" id="{0D923817-AAA0-478F-85EC-EA3B267AFFA3}"/>
              </a:ext>
            </a:extLst>
          </p:cNvPr>
          <p:cNvCxnSpPr>
            <a:cxnSpLocks/>
          </p:cNvCxnSpPr>
          <p:nvPr/>
        </p:nvCxnSpPr>
        <p:spPr>
          <a:xfrm>
            <a:off x="7639285" y="2592173"/>
            <a:ext cx="126954" cy="297535"/>
          </a:xfrm>
          <a:prstGeom prst="line">
            <a:avLst/>
          </a:prstGeom>
        </p:spPr>
        <p:style>
          <a:lnRef idx="1">
            <a:schemeClr val="accent4"/>
          </a:lnRef>
          <a:fillRef idx="0">
            <a:schemeClr val="accent4"/>
          </a:fillRef>
          <a:effectRef idx="0">
            <a:schemeClr val="accent4"/>
          </a:effectRef>
          <a:fontRef idx="minor">
            <a:schemeClr val="tx1"/>
          </a:fontRef>
        </p:style>
      </p:cxnSp>
      <p:sp>
        <p:nvSpPr>
          <p:cNvPr id="25" name="Rectangle 24">
            <a:extLst>
              <a:ext uri="{FF2B5EF4-FFF2-40B4-BE49-F238E27FC236}">
                <a16:creationId xmlns:a16="http://schemas.microsoft.com/office/drawing/2014/main" id="{56EAFD04-7C9F-4DCF-B8F4-A43CC6EC395A}"/>
              </a:ext>
            </a:extLst>
          </p:cNvPr>
          <p:cNvSpPr/>
          <p:nvPr/>
        </p:nvSpPr>
        <p:spPr>
          <a:xfrm>
            <a:off x="7172539" y="3576757"/>
            <a:ext cx="136480" cy="2623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cxnSp>
        <p:nvCxnSpPr>
          <p:cNvPr id="26" name="Connecteur droit 25">
            <a:extLst>
              <a:ext uri="{FF2B5EF4-FFF2-40B4-BE49-F238E27FC236}">
                <a16:creationId xmlns:a16="http://schemas.microsoft.com/office/drawing/2014/main" id="{0A95B980-413B-4F19-8A43-B1590F6F2D36}"/>
              </a:ext>
            </a:extLst>
          </p:cNvPr>
          <p:cNvCxnSpPr>
            <a:cxnSpLocks/>
          </p:cNvCxnSpPr>
          <p:nvPr/>
        </p:nvCxnSpPr>
        <p:spPr>
          <a:xfrm>
            <a:off x="7172539" y="3559190"/>
            <a:ext cx="126954" cy="297535"/>
          </a:xfrm>
          <a:prstGeom prst="line">
            <a:avLst/>
          </a:prstGeom>
        </p:spPr>
        <p:style>
          <a:lnRef idx="1">
            <a:schemeClr val="accent4"/>
          </a:lnRef>
          <a:fillRef idx="0">
            <a:schemeClr val="accent4"/>
          </a:fillRef>
          <a:effectRef idx="0">
            <a:schemeClr val="accent4"/>
          </a:effectRef>
          <a:fontRef idx="minor">
            <a:schemeClr val="tx1"/>
          </a:fontRef>
        </p:style>
      </p:cxnSp>
      <p:sp>
        <p:nvSpPr>
          <p:cNvPr id="27" name="Rectangle 26">
            <a:extLst>
              <a:ext uri="{FF2B5EF4-FFF2-40B4-BE49-F238E27FC236}">
                <a16:creationId xmlns:a16="http://schemas.microsoft.com/office/drawing/2014/main" id="{D1C8FC8E-429D-4443-B30C-1F0FAC0CEF70}"/>
              </a:ext>
            </a:extLst>
          </p:cNvPr>
          <p:cNvSpPr/>
          <p:nvPr/>
        </p:nvSpPr>
        <p:spPr>
          <a:xfrm>
            <a:off x="9095318" y="2634606"/>
            <a:ext cx="136480" cy="2623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cxnSp>
        <p:nvCxnSpPr>
          <p:cNvPr id="28" name="Connecteur droit 27">
            <a:extLst>
              <a:ext uri="{FF2B5EF4-FFF2-40B4-BE49-F238E27FC236}">
                <a16:creationId xmlns:a16="http://schemas.microsoft.com/office/drawing/2014/main" id="{C90034D6-195B-473F-9AE7-2B073E43F264}"/>
              </a:ext>
            </a:extLst>
          </p:cNvPr>
          <p:cNvCxnSpPr>
            <a:cxnSpLocks/>
          </p:cNvCxnSpPr>
          <p:nvPr/>
        </p:nvCxnSpPr>
        <p:spPr>
          <a:xfrm>
            <a:off x="9093500" y="2619777"/>
            <a:ext cx="126954" cy="297535"/>
          </a:xfrm>
          <a:prstGeom prst="line">
            <a:avLst/>
          </a:prstGeom>
        </p:spPr>
        <p:style>
          <a:lnRef idx="1">
            <a:schemeClr val="accent4"/>
          </a:lnRef>
          <a:fillRef idx="0">
            <a:schemeClr val="accent4"/>
          </a:fillRef>
          <a:effectRef idx="0">
            <a:schemeClr val="accent4"/>
          </a:effectRef>
          <a:fontRef idx="minor">
            <a:schemeClr val="tx1"/>
          </a:fontRef>
        </p:style>
      </p:cxnSp>
      <p:sp>
        <p:nvSpPr>
          <p:cNvPr id="29" name="Rectangle 28">
            <a:extLst>
              <a:ext uri="{FF2B5EF4-FFF2-40B4-BE49-F238E27FC236}">
                <a16:creationId xmlns:a16="http://schemas.microsoft.com/office/drawing/2014/main" id="{7ECC0D68-6D34-45DB-AD91-12149DC12609}"/>
              </a:ext>
            </a:extLst>
          </p:cNvPr>
          <p:cNvSpPr/>
          <p:nvPr/>
        </p:nvSpPr>
        <p:spPr>
          <a:xfrm>
            <a:off x="8841611" y="3585477"/>
            <a:ext cx="136480" cy="2623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cxnSp>
        <p:nvCxnSpPr>
          <p:cNvPr id="30" name="Connecteur droit 29">
            <a:extLst>
              <a:ext uri="{FF2B5EF4-FFF2-40B4-BE49-F238E27FC236}">
                <a16:creationId xmlns:a16="http://schemas.microsoft.com/office/drawing/2014/main" id="{D6F8D423-15B7-42FD-80A7-D718DDEFAEB6}"/>
              </a:ext>
            </a:extLst>
          </p:cNvPr>
          <p:cNvCxnSpPr>
            <a:cxnSpLocks/>
          </p:cNvCxnSpPr>
          <p:nvPr/>
        </p:nvCxnSpPr>
        <p:spPr>
          <a:xfrm>
            <a:off x="8847072" y="3576757"/>
            <a:ext cx="126954" cy="297535"/>
          </a:xfrm>
          <a:prstGeom prst="line">
            <a:avLst/>
          </a:prstGeom>
        </p:spPr>
        <p:style>
          <a:lnRef idx="1">
            <a:schemeClr val="accent4"/>
          </a:lnRef>
          <a:fillRef idx="0">
            <a:schemeClr val="accent4"/>
          </a:fillRef>
          <a:effectRef idx="0">
            <a:schemeClr val="accent4"/>
          </a:effectRef>
          <a:fontRef idx="minor">
            <a:schemeClr val="tx1"/>
          </a:fontRef>
        </p:style>
      </p:cxnSp>
      <p:cxnSp>
        <p:nvCxnSpPr>
          <p:cNvPr id="11" name="Connecteur droit 10">
            <a:extLst>
              <a:ext uri="{FF2B5EF4-FFF2-40B4-BE49-F238E27FC236}">
                <a16:creationId xmlns:a16="http://schemas.microsoft.com/office/drawing/2014/main" id="{DF9D3F90-882E-4B36-B7EF-D0FEF0A90305}"/>
              </a:ext>
            </a:extLst>
          </p:cNvPr>
          <p:cNvCxnSpPr>
            <a:cxnSpLocks/>
          </p:cNvCxnSpPr>
          <p:nvPr/>
        </p:nvCxnSpPr>
        <p:spPr>
          <a:xfrm flipV="1">
            <a:off x="4264183" y="3039351"/>
            <a:ext cx="0" cy="576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DADC027B-DB13-4DDF-927E-CA2908D31882}"/>
              </a:ext>
            </a:extLst>
          </p:cNvPr>
          <p:cNvCxnSpPr>
            <a:cxnSpLocks/>
          </p:cNvCxnSpPr>
          <p:nvPr/>
        </p:nvCxnSpPr>
        <p:spPr>
          <a:xfrm flipV="1">
            <a:off x="5213469" y="2882980"/>
            <a:ext cx="0" cy="144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66290743-9730-4028-9442-E021B5BA5835}"/>
              </a:ext>
            </a:extLst>
          </p:cNvPr>
          <p:cNvCxnSpPr>
            <a:cxnSpLocks/>
          </p:cNvCxnSpPr>
          <p:nvPr/>
        </p:nvCxnSpPr>
        <p:spPr>
          <a:xfrm flipV="1">
            <a:off x="7727437" y="2875082"/>
            <a:ext cx="0" cy="144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E57ADC23-05C9-4ECD-97CB-8F213C8F8AC5}"/>
              </a:ext>
            </a:extLst>
          </p:cNvPr>
          <p:cNvCxnSpPr>
            <a:cxnSpLocks/>
          </p:cNvCxnSpPr>
          <p:nvPr/>
        </p:nvCxnSpPr>
        <p:spPr>
          <a:xfrm flipV="1">
            <a:off x="9203850" y="2895349"/>
            <a:ext cx="0" cy="144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8CAA9729-78A5-41C0-8205-0078DDA4A796}"/>
              </a:ext>
            </a:extLst>
          </p:cNvPr>
          <p:cNvCxnSpPr>
            <a:cxnSpLocks/>
          </p:cNvCxnSpPr>
          <p:nvPr/>
        </p:nvCxnSpPr>
        <p:spPr>
          <a:xfrm flipV="1">
            <a:off x="7194055" y="3039351"/>
            <a:ext cx="0" cy="5198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C57D717E-7F76-4EED-9611-8350D4EABB15}"/>
              </a:ext>
            </a:extLst>
          </p:cNvPr>
          <p:cNvCxnSpPr>
            <a:cxnSpLocks/>
          </p:cNvCxnSpPr>
          <p:nvPr/>
        </p:nvCxnSpPr>
        <p:spPr>
          <a:xfrm flipV="1">
            <a:off x="8887474" y="3058914"/>
            <a:ext cx="0" cy="5198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9062E202-9447-45ED-AF21-F060D0C69039}"/>
              </a:ext>
            </a:extLst>
          </p:cNvPr>
          <p:cNvCxnSpPr/>
          <p:nvPr/>
        </p:nvCxnSpPr>
        <p:spPr>
          <a:xfrm>
            <a:off x="3573253" y="3039349"/>
            <a:ext cx="56570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C618B48C-0E13-4C13-8C30-28A11E08C813}"/>
              </a:ext>
            </a:extLst>
          </p:cNvPr>
          <p:cNvCxnSpPr/>
          <p:nvPr/>
        </p:nvCxnSpPr>
        <p:spPr>
          <a:xfrm>
            <a:off x="3573252" y="3140968"/>
            <a:ext cx="556417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DA9A7C92-8E6F-42FD-A333-8E8D7CAA3869}"/>
              </a:ext>
            </a:extLst>
          </p:cNvPr>
          <p:cNvCxnSpPr>
            <a:cxnSpLocks/>
          </p:cNvCxnSpPr>
          <p:nvPr/>
        </p:nvCxnSpPr>
        <p:spPr>
          <a:xfrm flipV="1">
            <a:off x="4367808" y="3133070"/>
            <a:ext cx="0" cy="468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E78AFA5B-3972-46A3-A7E4-437EEC71D4CC}"/>
              </a:ext>
            </a:extLst>
          </p:cNvPr>
          <p:cNvCxnSpPr>
            <a:cxnSpLocks/>
          </p:cNvCxnSpPr>
          <p:nvPr/>
        </p:nvCxnSpPr>
        <p:spPr>
          <a:xfrm flipV="1">
            <a:off x="7290233" y="3144756"/>
            <a:ext cx="0" cy="43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0BEA6306-AD71-47C1-B094-24A4A110B1E1}"/>
              </a:ext>
            </a:extLst>
          </p:cNvPr>
          <p:cNvCxnSpPr>
            <a:cxnSpLocks/>
          </p:cNvCxnSpPr>
          <p:nvPr/>
        </p:nvCxnSpPr>
        <p:spPr>
          <a:xfrm flipH="1" flipV="1">
            <a:off x="8969843" y="3152079"/>
            <a:ext cx="8248" cy="43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28E1C7A5-A6E0-49CD-9369-33BBED9E9F0E}"/>
              </a:ext>
            </a:extLst>
          </p:cNvPr>
          <p:cNvCxnSpPr>
            <a:cxnSpLocks/>
          </p:cNvCxnSpPr>
          <p:nvPr/>
        </p:nvCxnSpPr>
        <p:spPr>
          <a:xfrm flipV="1">
            <a:off x="7656358" y="2875082"/>
            <a:ext cx="0" cy="2579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EDFB414D-F602-4711-B451-EFB6A25116E8}"/>
              </a:ext>
            </a:extLst>
          </p:cNvPr>
          <p:cNvCxnSpPr>
            <a:cxnSpLocks/>
          </p:cNvCxnSpPr>
          <p:nvPr/>
        </p:nvCxnSpPr>
        <p:spPr>
          <a:xfrm flipV="1">
            <a:off x="5119737" y="2882980"/>
            <a:ext cx="0" cy="2579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C7265D0B-DDDA-44D8-A6FE-F912AEC8BF7C}"/>
              </a:ext>
            </a:extLst>
          </p:cNvPr>
          <p:cNvCxnSpPr>
            <a:cxnSpLocks/>
          </p:cNvCxnSpPr>
          <p:nvPr/>
        </p:nvCxnSpPr>
        <p:spPr>
          <a:xfrm flipV="1">
            <a:off x="9120336" y="2897986"/>
            <a:ext cx="0" cy="2579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03047045-DB83-4ED8-961C-DB4907BA79F9}"/>
              </a:ext>
            </a:extLst>
          </p:cNvPr>
          <p:cNvSpPr/>
          <p:nvPr/>
        </p:nvSpPr>
        <p:spPr>
          <a:xfrm>
            <a:off x="2936923" y="2758448"/>
            <a:ext cx="609873" cy="5639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3" name="ZoneTexte 2">
            <a:extLst>
              <a:ext uri="{FF2B5EF4-FFF2-40B4-BE49-F238E27FC236}">
                <a16:creationId xmlns:a16="http://schemas.microsoft.com/office/drawing/2014/main" id="{9D875B79-571F-4585-AB51-99408CB507F1}"/>
              </a:ext>
            </a:extLst>
          </p:cNvPr>
          <p:cNvSpPr txBox="1"/>
          <p:nvPr/>
        </p:nvSpPr>
        <p:spPr>
          <a:xfrm>
            <a:off x="2986495" y="2854278"/>
            <a:ext cx="540153" cy="370143"/>
          </a:xfrm>
          <a:prstGeom prst="rect">
            <a:avLst/>
          </a:prstGeom>
          <a:noFill/>
        </p:spPr>
        <p:txBody>
          <a:bodyPr wrap="square" rtlCol="0">
            <a:spAutoFit/>
          </a:bodyPr>
          <a:lstStyle/>
          <a:p>
            <a:pPr fontAlgn="base">
              <a:spcBef>
                <a:spcPct val="0"/>
              </a:spcBef>
              <a:spcAft>
                <a:spcPct val="0"/>
              </a:spcAft>
            </a:pPr>
            <a:r>
              <a:rPr lang="fr-FR" dirty="0">
                <a:solidFill>
                  <a:srgbClr val="7D580D"/>
                </a:solidFill>
                <a:latin typeface="Calibri" pitchFamily="34" charset="0"/>
                <a:cs typeface="Arial" charset="0"/>
              </a:rPr>
              <a:t>WP</a:t>
            </a:r>
            <a:endParaRPr lang="fr-CH" dirty="0">
              <a:solidFill>
                <a:srgbClr val="7D580D"/>
              </a:solidFill>
              <a:latin typeface="Calibri" pitchFamily="34" charset="0"/>
              <a:cs typeface="Arial" charset="0"/>
            </a:endParaRPr>
          </a:p>
        </p:txBody>
      </p:sp>
      <p:pic>
        <p:nvPicPr>
          <p:cNvPr id="13" name="Image 12">
            <a:extLst>
              <a:ext uri="{FF2B5EF4-FFF2-40B4-BE49-F238E27FC236}">
                <a16:creationId xmlns:a16="http://schemas.microsoft.com/office/drawing/2014/main" id="{918B2385-5970-4A48-B2CE-35210346B1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6632" r="52714"/>
          <a:stretch/>
        </p:blipFill>
        <p:spPr>
          <a:xfrm>
            <a:off x="2128595" y="3399138"/>
            <a:ext cx="1646910" cy="899976"/>
          </a:xfrm>
          <a:prstGeom prst="rect">
            <a:avLst/>
          </a:prstGeom>
        </p:spPr>
      </p:pic>
      <p:cxnSp>
        <p:nvCxnSpPr>
          <p:cNvPr id="16" name="Connecteur droit 15">
            <a:extLst>
              <a:ext uri="{FF2B5EF4-FFF2-40B4-BE49-F238E27FC236}">
                <a16:creationId xmlns:a16="http://schemas.microsoft.com/office/drawing/2014/main" id="{315267B7-40C1-4382-8B11-4F0C7F020AC5}"/>
              </a:ext>
            </a:extLst>
          </p:cNvPr>
          <p:cNvCxnSpPr/>
          <p:nvPr/>
        </p:nvCxnSpPr>
        <p:spPr>
          <a:xfrm flipV="1">
            <a:off x="2557498" y="3019082"/>
            <a:ext cx="0" cy="675828"/>
          </a:xfrm>
          <a:prstGeom prst="line">
            <a:avLst/>
          </a:prstGeom>
        </p:spPr>
        <p:style>
          <a:lnRef idx="3">
            <a:schemeClr val="dk1"/>
          </a:lnRef>
          <a:fillRef idx="0">
            <a:schemeClr val="dk1"/>
          </a:fillRef>
          <a:effectRef idx="2">
            <a:schemeClr val="dk1"/>
          </a:effectRef>
          <a:fontRef idx="minor">
            <a:schemeClr val="tx1"/>
          </a:fontRef>
        </p:style>
      </p:cxnSp>
      <p:cxnSp>
        <p:nvCxnSpPr>
          <p:cNvPr id="19" name="Connecteur droit 18">
            <a:extLst>
              <a:ext uri="{FF2B5EF4-FFF2-40B4-BE49-F238E27FC236}">
                <a16:creationId xmlns:a16="http://schemas.microsoft.com/office/drawing/2014/main" id="{CFE0F7FF-983D-44CF-A813-340AAB88D3FF}"/>
              </a:ext>
            </a:extLst>
          </p:cNvPr>
          <p:cNvCxnSpPr>
            <a:cxnSpLocks/>
          </p:cNvCxnSpPr>
          <p:nvPr/>
        </p:nvCxnSpPr>
        <p:spPr>
          <a:xfrm flipV="1">
            <a:off x="2557498" y="3030110"/>
            <a:ext cx="379424" cy="9238"/>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50" name="Connecteur droit 49">
            <a:extLst>
              <a:ext uri="{FF2B5EF4-FFF2-40B4-BE49-F238E27FC236}">
                <a16:creationId xmlns:a16="http://schemas.microsoft.com/office/drawing/2014/main" id="{6E638797-86B2-4233-95CA-B7B5B414C75E}"/>
              </a:ext>
            </a:extLst>
          </p:cNvPr>
          <p:cNvCxnSpPr>
            <a:cxnSpLocks/>
          </p:cNvCxnSpPr>
          <p:nvPr/>
        </p:nvCxnSpPr>
        <p:spPr>
          <a:xfrm>
            <a:off x="2743752" y="3195253"/>
            <a:ext cx="210069" cy="0"/>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54" name="Connecteur droit 53">
            <a:extLst>
              <a:ext uri="{FF2B5EF4-FFF2-40B4-BE49-F238E27FC236}">
                <a16:creationId xmlns:a16="http://schemas.microsoft.com/office/drawing/2014/main" id="{6EFE3C5D-17B9-4978-BC3F-52E29B7E3BF6}"/>
              </a:ext>
            </a:extLst>
          </p:cNvPr>
          <p:cNvCxnSpPr/>
          <p:nvPr/>
        </p:nvCxnSpPr>
        <p:spPr>
          <a:xfrm flipV="1">
            <a:off x="2743751" y="3172047"/>
            <a:ext cx="0" cy="675828"/>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1411393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AE6A9-9C26-4C11-9172-0E8D2A0BA135}"/>
              </a:ext>
            </a:extLst>
          </p:cNvPr>
          <p:cNvSpPr>
            <a:spLocks noGrp="1"/>
          </p:cNvSpPr>
          <p:nvPr>
            <p:ph type="title"/>
          </p:nvPr>
        </p:nvSpPr>
        <p:spPr/>
        <p:txBody>
          <a:bodyPr/>
          <a:lstStyle/>
          <a:p>
            <a:r>
              <a:rPr lang="fr-FR" dirty="0" err="1"/>
              <a:t>Technische</a:t>
            </a:r>
            <a:r>
              <a:rPr lang="fr-FR" dirty="0"/>
              <a:t> </a:t>
            </a:r>
            <a:r>
              <a:rPr lang="fr-FR" dirty="0" err="1"/>
              <a:t>Lösungen</a:t>
            </a:r>
            <a:r>
              <a:rPr lang="fr-FR" dirty="0"/>
              <a:t> &amp; </a:t>
            </a:r>
            <a:r>
              <a:rPr lang="fr-FR" dirty="0" err="1"/>
              <a:t>Dimensionierung</a:t>
            </a:r>
            <a:endParaRPr lang="fr-CH" dirty="0"/>
          </a:p>
        </p:txBody>
      </p:sp>
      <p:sp>
        <p:nvSpPr>
          <p:cNvPr id="4" name="Espace réservé du texte 3">
            <a:extLst>
              <a:ext uri="{FF2B5EF4-FFF2-40B4-BE49-F238E27FC236}">
                <a16:creationId xmlns:a16="http://schemas.microsoft.com/office/drawing/2014/main" id="{91F06C5F-E1DE-4C4F-9C3A-F94FCADA2AA4}"/>
              </a:ext>
            </a:extLst>
          </p:cNvPr>
          <p:cNvSpPr>
            <a:spLocks noGrp="1"/>
          </p:cNvSpPr>
          <p:nvPr>
            <p:ph type="body" sz="quarter" idx="13"/>
          </p:nvPr>
        </p:nvSpPr>
        <p:spPr/>
        <p:txBody>
          <a:bodyPr/>
          <a:lstStyle/>
          <a:p>
            <a:r>
              <a:rPr lang="fr-FR" dirty="0" err="1"/>
              <a:t>Seewasserheizung</a:t>
            </a:r>
            <a:r>
              <a:rPr lang="fr-FR" dirty="0"/>
              <a:t> </a:t>
            </a:r>
            <a:r>
              <a:rPr lang="fr-FR" dirty="0" err="1"/>
              <a:t>dezentral</a:t>
            </a:r>
            <a:endParaRPr lang="fr-CH" dirty="0"/>
          </a:p>
        </p:txBody>
      </p:sp>
      <p:sp>
        <p:nvSpPr>
          <p:cNvPr id="5" name="Bouton d’action : accueil 4">
            <a:hlinkClick r:id="" action="ppaction://hlinkshowjump?jump=firstslide" highlightClick="1"/>
            <a:extLst>
              <a:ext uri="{FF2B5EF4-FFF2-40B4-BE49-F238E27FC236}">
                <a16:creationId xmlns:a16="http://schemas.microsoft.com/office/drawing/2014/main" id="{EB6EAFE5-2E7B-44EA-9F0E-8B02A3B7E04C}"/>
              </a:ext>
            </a:extLst>
          </p:cNvPr>
          <p:cNvSpPr/>
          <p:nvPr/>
        </p:nvSpPr>
        <p:spPr>
          <a:xfrm>
            <a:off x="5311448" y="2220224"/>
            <a:ext cx="864096" cy="648072"/>
          </a:xfrm>
          <a:prstGeom prst="actionButtonHome">
            <a:avLst/>
          </a:prstGeom>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6" name="Bouton d’action : accueil 5">
            <a:hlinkClick r:id="" action="ppaction://hlinkshowjump?jump=firstslide" highlightClick="1"/>
            <a:extLst>
              <a:ext uri="{FF2B5EF4-FFF2-40B4-BE49-F238E27FC236}">
                <a16:creationId xmlns:a16="http://schemas.microsoft.com/office/drawing/2014/main" id="{3B3A0128-52C0-45FE-BC72-A6144FC56E05}"/>
              </a:ext>
            </a:extLst>
          </p:cNvPr>
          <p:cNvSpPr/>
          <p:nvPr/>
        </p:nvSpPr>
        <p:spPr>
          <a:xfrm>
            <a:off x="9048328" y="3235153"/>
            <a:ext cx="864096" cy="648072"/>
          </a:xfrm>
          <a:prstGeom prst="actionButtonHome">
            <a:avLst/>
          </a:prstGeom>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7" name="Bouton d’action : accueil 6">
            <a:hlinkClick r:id="" action="ppaction://hlinkshowjump?jump=firstslide" highlightClick="1"/>
            <a:extLst>
              <a:ext uri="{FF2B5EF4-FFF2-40B4-BE49-F238E27FC236}">
                <a16:creationId xmlns:a16="http://schemas.microsoft.com/office/drawing/2014/main" id="{A72A6D67-527C-49B7-8CFD-2697078EFA8D}"/>
              </a:ext>
            </a:extLst>
          </p:cNvPr>
          <p:cNvSpPr/>
          <p:nvPr/>
        </p:nvSpPr>
        <p:spPr>
          <a:xfrm>
            <a:off x="9273530" y="2250453"/>
            <a:ext cx="864096" cy="648072"/>
          </a:xfrm>
          <a:prstGeom prst="actionButtonHome">
            <a:avLst/>
          </a:prstGeom>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8" name="Bouton d’action : accueil 7">
            <a:hlinkClick r:id="" action="ppaction://hlinkshowjump?jump=firstslide" highlightClick="1"/>
            <a:extLst>
              <a:ext uri="{FF2B5EF4-FFF2-40B4-BE49-F238E27FC236}">
                <a16:creationId xmlns:a16="http://schemas.microsoft.com/office/drawing/2014/main" id="{C147A423-F1F4-4E09-9B29-9DE4399F5722}"/>
              </a:ext>
            </a:extLst>
          </p:cNvPr>
          <p:cNvSpPr/>
          <p:nvPr/>
        </p:nvSpPr>
        <p:spPr>
          <a:xfrm>
            <a:off x="7867172" y="2227010"/>
            <a:ext cx="864096" cy="648072"/>
          </a:xfrm>
          <a:prstGeom prst="actionButtonHome">
            <a:avLst/>
          </a:prstGeom>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9" name="Bouton d’action : accueil 8">
            <a:hlinkClick r:id="" action="ppaction://hlinkshowjump?jump=firstslide" highlightClick="1"/>
            <a:extLst>
              <a:ext uri="{FF2B5EF4-FFF2-40B4-BE49-F238E27FC236}">
                <a16:creationId xmlns:a16="http://schemas.microsoft.com/office/drawing/2014/main" id="{95A9C690-1FC2-4177-914A-72624E9F1399}"/>
              </a:ext>
            </a:extLst>
          </p:cNvPr>
          <p:cNvSpPr/>
          <p:nvPr/>
        </p:nvSpPr>
        <p:spPr>
          <a:xfrm>
            <a:off x="6249194" y="3277742"/>
            <a:ext cx="864096" cy="648072"/>
          </a:xfrm>
          <a:prstGeom prst="actionButtonHome">
            <a:avLst/>
          </a:prstGeom>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10" name="Bouton d’action : accueil 9">
            <a:hlinkClick r:id="" action="ppaction://hlinkshowjump?jump=firstslide" highlightClick="1"/>
            <a:extLst>
              <a:ext uri="{FF2B5EF4-FFF2-40B4-BE49-F238E27FC236}">
                <a16:creationId xmlns:a16="http://schemas.microsoft.com/office/drawing/2014/main" id="{4B00DB34-3F22-4141-B24F-C53C0832821F}"/>
              </a:ext>
            </a:extLst>
          </p:cNvPr>
          <p:cNvSpPr/>
          <p:nvPr/>
        </p:nvSpPr>
        <p:spPr>
          <a:xfrm>
            <a:off x="4447352" y="3277742"/>
            <a:ext cx="864096" cy="648072"/>
          </a:xfrm>
          <a:prstGeom prst="actionButtonHome">
            <a:avLst/>
          </a:prstGeom>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15" name="Rectangle 14">
            <a:extLst>
              <a:ext uri="{FF2B5EF4-FFF2-40B4-BE49-F238E27FC236}">
                <a16:creationId xmlns:a16="http://schemas.microsoft.com/office/drawing/2014/main" id="{BAF85276-B388-402A-9E7D-01B169E1CFDE}"/>
              </a:ext>
            </a:extLst>
          </p:cNvPr>
          <p:cNvSpPr/>
          <p:nvPr/>
        </p:nvSpPr>
        <p:spPr>
          <a:xfrm>
            <a:off x="4976899" y="2602612"/>
            <a:ext cx="269131" cy="2623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27" name="Rectangle 26">
            <a:extLst>
              <a:ext uri="{FF2B5EF4-FFF2-40B4-BE49-F238E27FC236}">
                <a16:creationId xmlns:a16="http://schemas.microsoft.com/office/drawing/2014/main" id="{D1C8FC8E-429D-4443-B30C-1F0FAC0CEF70}"/>
              </a:ext>
            </a:extLst>
          </p:cNvPr>
          <p:cNvSpPr/>
          <p:nvPr/>
        </p:nvSpPr>
        <p:spPr>
          <a:xfrm>
            <a:off x="8969844" y="2634606"/>
            <a:ext cx="261955" cy="2623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29" name="Rectangle 28">
            <a:extLst>
              <a:ext uri="{FF2B5EF4-FFF2-40B4-BE49-F238E27FC236}">
                <a16:creationId xmlns:a16="http://schemas.microsoft.com/office/drawing/2014/main" id="{7ECC0D68-6D34-45DB-AD91-12149DC12609}"/>
              </a:ext>
            </a:extLst>
          </p:cNvPr>
          <p:cNvSpPr/>
          <p:nvPr/>
        </p:nvSpPr>
        <p:spPr>
          <a:xfrm>
            <a:off x="8708961" y="3585477"/>
            <a:ext cx="269131" cy="2623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cxnSp>
        <p:nvCxnSpPr>
          <p:cNvPr id="11" name="Connecteur droit 10">
            <a:extLst>
              <a:ext uri="{FF2B5EF4-FFF2-40B4-BE49-F238E27FC236}">
                <a16:creationId xmlns:a16="http://schemas.microsoft.com/office/drawing/2014/main" id="{DF9D3F90-882E-4B36-B7EF-D0FEF0A90305}"/>
              </a:ext>
            </a:extLst>
          </p:cNvPr>
          <p:cNvCxnSpPr>
            <a:cxnSpLocks/>
          </p:cNvCxnSpPr>
          <p:nvPr/>
        </p:nvCxnSpPr>
        <p:spPr>
          <a:xfrm flipV="1">
            <a:off x="4264183" y="3039351"/>
            <a:ext cx="0" cy="57600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DADC027B-DB13-4DDF-927E-CA2908D31882}"/>
              </a:ext>
            </a:extLst>
          </p:cNvPr>
          <p:cNvCxnSpPr>
            <a:cxnSpLocks/>
          </p:cNvCxnSpPr>
          <p:nvPr/>
        </p:nvCxnSpPr>
        <p:spPr>
          <a:xfrm flipV="1">
            <a:off x="5213469" y="2882980"/>
            <a:ext cx="0" cy="14400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66290743-9730-4028-9442-E021B5BA5835}"/>
              </a:ext>
            </a:extLst>
          </p:cNvPr>
          <p:cNvCxnSpPr>
            <a:cxnSpLocks/>
          </p:cNvCxnSpPr>
          <p:nvPr/>
        </p:nvCxnSpPr>
        <p:spPr>
          <a:xfrm flipV="1">
            <a:off x="7727437" y="2875082"/>
            <a:ext cx="0" cy="14400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E57ADC23-05C9-4ECD-97CB-8F213C8F8AC5}"/>
              </a:ext>
            </a:extLst>
          </p:cNvPr>
          <p:cNvCxnSpPr>
            <a:cxnSpLocks/>
          </p:cNvCxnSpPr>
          <p:nvPr/>
        </p:nvCxnSpPr>
        <p:spPr>
          <a:xfrm flipV="1">
            <a:off x="9203850" y="2895349"/>
            <a:ext cx="0" cy="14400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8CAA9729-78A5-41C0-8205-0078DDA4A796}"/>
              </a:ext>
            </a:extLst>
          </p:cNvPr>
          <p:cNvCxnSpPr>
            <a:cxnSpLocks/>
          </p:cNvCxnSpPr>
          <p:nvPr/>
        </p:nvCxnSpPr>
        <p:spPr>
          <a:xfrm flipV="1">
            <a:off x="7194055" y="3039351"/>
            <a:ext cx="0" cy="519838"/>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C57D717E-7F76-4EED-9611-8350D4EABB15}"/>
              </a:ext>
            </a:extLst>
          </p:cNvPr>
          <p:cNvCxnSpPr>
            <a:cxnSpLocks/>
          </p:cNvCxnSpPr>
          <p:nvPr/>
        </p:nvCxnSpPr>
        <p:spPr>
          <a:xfrm flipV="1">
            <a:off x="8887474" y="3058914"/>
            <a:ext cx="0" cy="519838"/>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9062E202-9447-45ED-AF21-F060D0C69039}"/>
              </a:ext>
            </a:extLst>
          </p:cNvPr>
          <p:cNvCxnSpPr>
            <a:cxnSpLocks/>
            <a:stCxn id="39" idx="3"/>
          </p:cNvCxnSpPr>
          <p:nvPr/>
        </p:nvCxnSpPr>
        <p:spPr>
          <a:xfrm flipV="1">
            <a:off x="3206053" y="3039349"/>
            <a:ext cx="6024254" cy="1088"/>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C618B48C-0E13-4C13-8C30-28A11E08C813}"/>
              </a:ext>
            </a:extLst>
          </p:cNvPr>
          <p:cNvCxnSpPr>
            <a:cxnSpLocks/>
          </p:cNvCxnSpPr>
          <p:nvPr/>
        </p:nvCxnSpPr>
        <p:spPr>
          <a:xfrm>
            <a:off x="3206054" y="3140968"/>
            <a:ext cx="593137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DA9A7C92-8E6F-42FD-A333-8E8D7CAA3869}"/>
              </a:ext>
            </a:extLst>
          </p:cNvPr>
          <p:cNvCxnSpPr>
            <a:cxnSpLocks/>
          </p:cNvCxnSpPr>
          <p:nvPr/>
        </p:nvCxnSpPr>
        <p:spPr>
          <a:xfrm flipV="1">
            <a:off x="4367808" y="3133070"/>
            <a:ext cx="0" cy="468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E78AFA5B-3972-46A3-A7E4-437EEC71D4CC}"/>
              </a:ext>
            </a:extLst>
          </p:cNvPr>
          <p:cNvCxnSpPr>
            <a:cxnSpLocks/>
          </p:cNvCxnSpPr>
          <p:nvPr/>
        </p:nvCxnSpPr>
        <p:spPr>
          <a:xfrm flipV="1">
            <a:off x="7290233" y="3144756"/>
            <a:ext cx="0" cy="43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0BEA6306-AD71-47C1-B094-24A4A110B1E1}"/>
              </a:ext>
            </a:extLst>
          </p:cNvPr>
          <p:cNvCxnSpPr>
            <a:cxnSpLocks/>
          </p:cNvCxnSpPr>
          <p:nvPr/>
        </p:nvCxnSpPr>
        <p:spPr>
          <a:xfrm flipH="1" flipV="1">
            <a:off x="8969843" y="3152079"/>
            <a:ext cx="8248" cy="43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28E1C7A5-A6E0-49CD-9369-33BBED9E9F0E}"/>
              </a:ext>
            </a:extLst>
          </p:cNvPr>
          <p:cNvCxnSpPr>
            <a:cxnSpLocks/>
          </p:cNvCxnSpPr>
          <p:nvPr/>
        </p:nvCxnSpPr>
        <p:spPr>
          <a:xfrm flipV="1">
            <a:off x="7656358" y="2875082"/>
            <a:ext cx="0" cy="2579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EDFB414D-F602-4711-B451-EFB6A25116E8}"/>
              </a:ext>
            </a:extLst>
          </p:cNvPr>
          <p:cNvCxnSpPr>
            <a:cxnSpLocks/>
          </p:cNvCxnSpPr>
          <p:nvPr/>
        </p:nvCxnSpPr>
        <p:spPr>
          <a:xfrm flipV="1">
            <a:off x="5119737" y="2882980"/>
            <a:ext cx="0" cy="2579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C7265D0B-DDDA-44D8-A6FE-F912AEC8BF7C}"/>
              </a:ext>
            </a:extLst>
          </p:cNvPr>
          <p:cNvCxnSpPr>
            <a:cxnSpLocks/>
          </p:cNvCxnSpPr>
          <p:nvPr/>
        </p:nvCxnSpPr>
        <p:spPr>
          <a:xfrm flipV="1">
            <a:off x="9120336" y="2897986"/>
            <a:ext cx="0" cy="2579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03047045-DB83-4ED8-961C-DB4907BA79F9}"/>
              </a:ext>
            </a:extLst>
          </p:cNvPr>
          <p:cNvSpPr/>
          <p:nvPr/>
        </p:nvSpPr>
        <p:spPr>
          <a:xfrm>
            <a:off x="2936923" y="2758448"/>
            <a:ext cx="269131" cy="5639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pic>
        <p:nvPicPr>
          <p:cNvPr id="13" name="Image 12">
            <a:extLst>
              <a:ext uri="{FF2B5EF4-FFF2-40B4-BE49-F238E27FC236}">
                <a16:creationId xmlns:a16="http://schemas.microsoft.com/office/drawing/2014/main" id="{918B2385-5970-4A48-B2CE-35210346B1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6632" r="52714"/>
          <a:stretch/>
        </p:blipFill>
        <p:spPr>
          <a:xfrm>
            <a:off x="2128595" y="3399138"/>
            <a:ext cx="1646910" cy="899976"/>
          </a:xfrm>
          <a:prstGeom prst="rect">
            <a:avLst/>
          </a:prstGeom>
        </p:spPr>
      </p:pic>
      <p:cxnSp>
        <p:nvCxnSpPr>
          <p:cNvPr id="16" name="Connecteur droit 15">
            <a:extLst>
              <a:ext uri="{FF2B5EF4-FFF2-40B4-BE49-F238E27FC236}">
                <a16:creationId xmlns:a16="http://schemas.microsoft.com/office/drawing/2014/main" id="{315267B7-40C1-4382-8B11-4F0C7F020AC5}"/>
              </a:ext>
            </a:extLst>
          </p:cNvPr>
          <p:cNvCxnSpPr/>
          <p:nvPr/>
        </p:nvCxnSpPr>
        <p:spPr>
          <a:xfrm flipV="1">
            <a:off x="2557498" y="3019082"/>
            <a:ext cx="0" cy="675828"/>
          </a:xfrm>
          <a:prstGeom prst="line">
            <a:avLst/>
          </a:prstGeom>
        </p:spPr>
        <p:style>
          <a:lnRef idx="3">
            <a:schemeClr val="dk1"/>
          </a:lnRef>
          <a:fillRef idx="0">
            <a:schemeClr val="dk1"/>
          </a:fillRef>
          <a:effectRef idx="2">
            <a:schemeClr val="dk1"/>
          </a:effectRef>
          <a:fontRef idx="minor">
            <a:schemeClr val="tx1"/>
          </a:fontRef>
        </p:style>
      </p:cxnSp>
      <p:cxnSp>
        <p:nvCxnSpPr>
          <p:cNvPr id="19" name="Connecteur droit 18">
            <a:extLst>
              <a:ext uri="{FF2B5EF4-FFF2-40B4-BE49-F238E27FC236}">
                <a16:creationId xmlns:a16="http://schemas.microsoft.com/office/drawing/2014/main" id="{CFE0F7FF-983D-44CF-A813-340AAB88D3FF}"/>
              </a:ext>
            </a:extLst>
          </p:cNvPr>
          <p:cNvCxnSpPr>
            <a:cxnSpLocks/>
          </p:cNvCxnSpPr>
          <p:nvPr/>
        </p:nvCxnSpPr>
        <p:spPr>
          <a:xfrm flipV="1">
            <a:off x="2557498" y="3030110"/>
            <a:ext cx="379424" cy="9238"/>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50" name="Connecteur droit 49">
            <a:extLst>
              <a:ext uri="{FF2B5EF4-FFF2-40B4-BE49-F238E27FC236}">
                <a16:creationId xmlns:a16="http://schemas.microsoft.com/office/drawing/2014/main" id="{6E638797-86B2-4233-95CA-B7B5B414C75E}"/>
              </a:ext>
            </a:extLst>
          </p:cNvPr>
          <p:cNvCxnSpPr>
            <a:cxnSpLocks/>
          </p:cNvCxnSpPr>
          <p:nvPr/>
        </p:nvCxnSpPr>
        <p:spPr>
          <a:xfrm>
            <a:off x="2743752" y="3195253"/>
            <a:ext cx="210069" cy="0"/>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54" name="Connecteur droit 53">
            <a:extLst>
              <a:ext uri="{FF2B5EF4-FFF2-40B4-BE49-F238E27FC236}">
                <a16:creationId xmlns:a16="http://schemas.microsoft.com/office/drawing/2014/main" id="{6EFE3C5D-17B9-4978-BC3F-52E29B7E3BF6}"/>
              </a:ext>
            </a:extLst>
          </p:cNvPr>
          <p:cNvCxnSpPr/>
          <p:nvPr/>
        </p:nvCxnSpPr>
        <p:spPr>
          <a:xfrm flipV="1">
            <a:off x="2743751" y="3172047"/>
            <a:ext cx="0" cy="675828"/>
          </a:xfrm>
          <a:prstGeom prst="line">
            <a:avLst/>
          </a:prstGeom>
        </p:spPr>
        <p:style>
          <a:lnRef idx="3">
            <a:schemeClr val="dk1"/>
          </a:lnRef>
          <a:fillRef idx="0">
            <a:schemeClr val="dk1"/>
          </a:fillRef>
          <a:effectRef idx="2">
            <a:schemeClr val="dk1"/>
          </a:effectRef>
          <a:fontRef idx="minor">
            <a:schemeClr val="tx1"/>
          </a:fontRef>
        </p:style>
      </p:cxnSp>
      <p:cxnSp>
        <p:nvCxnSpPr>
          <p:cNvPr id="14" name="Connecteur droit 13">
            <a:extLst>
              <a:ext uri="{FF2B5EF4-FFF2-40B4-BE49-F238E27FC236}">
                <a16:creationId xmlns:a16="http://schemas.microsoft.com/office/drawing/2014/main" id="{E55D472A-13B8-46B2-876F-58E791BEAF55}"/>
              </a:ext>
            </a:extLst>
          </p:cNvPr>
          <p:cNvCxnSpPr/>
          <p:nvPr/>
        </p:nvCxnSpPr>
        <p:spPr>
          <a:xfrm>
            <a:off x="2952069" y="2758449"/>
            <a:ext cx="241761" cy="575999"/>
          </a:xfrm>
          <a:prstGeom prst="line">
            <a:avLst/>
          </a:prstGeom>
        </p:spPr>
        <p:style>
          <a:lnRef idx="1">
            <a:schemeClr val="accent4"/>
          </a:lnRef>
          <a:fillRef idx="0">
            <a:schemeClr val="accent4"/>
          </a:fillRef>
          <a:effectRef idx="0">
            <a:schemeClr val="accent4"/>
          </a:effectRef>
          <a:fontRef idx="minor">
            <a:schemeClr val="tx1"/>
          </a:fontRef>
        </p:style>
      </p:cxnSp>
      <p:sp>
        <p:nvSpPr>
          <p:cNvPr id="48" name="Rectangle 47">
            <a:extLst>
              <a:ext uri="{FF2B5EF4-FFF2-40B4-BE49-F238E27FC236}">
                <a16:creationId xmlns:a16="http://schemas.microsoft.com/office/drawing/2014/main" id="{418AE233-0C8A-41C7-8EA7-89385819C095}"/>
              </a:ext>
            </a:extLst>
          </p:cNvPr>
          <p:cNvSpPr/>
          <p:nvPr/>
        </p:nvSpPr>
        <p:spPr>
          <a:xfrm>
            <a:off x="4109813" y="3610617"/>
            <a:ext cx="269131" cy="2623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56" name="Rectangle 55">
            <a:extLst>
              <a:ext uri="{FF2B5EF4-FFF2-40B4-BE49-F238E27FC236}">
                <a16:creationId xmlns:a16="http://schemas.microsoft.com/office/drawing/2014/main" id="{6E385857-651F-48E7-B5A6-08FC8BE93834}"/>
              </a:ext>
            </a:extLst>
          </p:cNvPr>
          <p:cNvSpPr/>
          <p:nvPr/>
        </p:nvSpPr>
        <p:spPr>
          <a:xfrm>
            <a:off x="7171901" y="3563711"/>
            <a:ext cx="269131" cy="2623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58" name="Rectangle 57">
            <a:extLst>
              <a:ext uri="{FF2B5EF4-FFF2-40B4-BE49-F238E27FC236}">
                <a16:creationId xmlns:a16="http://schemas.microsoft.com/office/drawing/2014/main" id="{AAB46FDA-CEDD-43A6-B7D2-3B6C5B94AF7C}"/>
              </a:ext>
            </a:extLst>
          </p:cNvPr>
          <p:cNvSpPr/>
          <p:nvPr/>
        </p:nvSpPr>
        <p:spPr>
          <a:xfrm>
            <a:off x="7528175" y="2599042"/>
            <a:ext cx="269131" cy="2623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32" name="ZoneTexte 31">
            <a:extLst>
              <a:ext uri="{FF2B5EF4-FFF2-40B4-BE49-F238E27FC236}">
                <a16:creationId xmlns:a16="http://schemas.microsoft.com/office/drawing/2014/main" id="{44ECE029-D940-4CC9-9A43-2092633AEA3E}"/>
              </a:ext>
            </a:extLst>
          </p:cNvPr>
          <p:cNvSpPr txBox="1"/>
          <p:nvPr/>
        </p:nvSpPr>
        <p:spPr>
          <a:xfrm>
            <a:off x="4046320" y="3612036"/>
            <a:ext cx="535673" cy="276999"/>
          </a:xfrm>
          <a:prstGeom prst="rect">
            <a:avLst/>
          </a:prstGeom>
          <a:noFill/>
        </p:spPr>
        <p:txBody>
          <a:bodyPr wrap="square" rtlCol="0">
            <a:spAutoFit/>
          </a:bodyPr>
          <a:lstStyle/>
          <a:p>
            <a:pPr fontAlgn="base">
              <a:spcBef>
                <a:spcPct val="0"/>
              </a:spcBef>
              <a:spcAft>
                <a:spcPct val="0"/>
              </a:spcAft>
            </a:pPr>
            <a:r>
              <a:rPr lang="fr-FR" sz="1200" dirty="0">
                <a:solidFill>
                  <a:srgbClr val="7D580D"/>
                </a:solidFill>
                <a:latin typeface="Calibri" pitchFamily="34" charset="0"/>
                <a:cs typeface="Arial" charset="0"/>
              </a:rPr>
              <a:t>WP</a:t>
            </a:r>
            <a:endParaRPr lang="fr-CH" sz="1200" dirty="0">
              <a:solidFill>
                <a:srgbClr val="7D580D"/>
              </a:solidFill>
              <a:latin typeface="Calibri" pitchFamily="34" charset="0"/>
              <a:cs typeface="Arial" charset="0"/>
            </a:endParaRPr>
          </a:p>
        </p:txBody>
      </p:sp>
      <p:sp>
        <p:nvSpPr>
          <p:cNvPr id="59" name="ZoneTexte 58">
            <a:extLst>
              <a:ext uri="{FF2B5EF4-FFF2-40B4-BE49-F238E27FC236}">
                <a16:creationId xmlns:a16="http://schemas.microsoft.com/office/drawing/2014/main" id="{EA423040-45D1-4239-A447-90696D260240}"/>
              </a:ext>
            </a:extLst>
          </p:cNvPr>
          <p:cNvSpPr txBox="1"/>
          <p:nvPr/>
        </p:nvSpPr>
        <p:spPr>
          <a:xfrm>
            <a:off x="4920888" y="2598800"/>
            <a:ext cx="535673" cy="276999"/>
          </a:xfrm>
          <a:prstGeom prst="rect">
            <a:avLst/>
          </a:prstGeom>
          <a:noFill/>
        </p:spPr>
        <p:txBody>
          <a:bodyPr wrap="square" rtlCol="0">
            <a:spAutoFit/>
          </a:bodyPr>
          <a:lstStyle/>
          <a:p>
            <a:pPr fontAlgn="base">
              <a:spcBef>
                <a:spcPct val="0"/>
              </a:spcBef>
              <a:spcAft>
                <a:spcPct val="0"/>
              </a:spcAft>
            </a:pPr>
            <a:r>
              <a:rPr lang="fr-FR" sz="1200" dirty="0">
                <a:solidFill>
                  <a:srgbClr val="7D580D"/>
                </a:solidFill>
                <a:latin typeface="Calibri" pitchFamily="34" charset="0"/>
                <a:cs typeface="Arial" charset="0"/>
              </a:rPr>
              <a:t>WP</a:t>
            </a:r>
            <a:endParaRPr lang="fr-CH" sz="1200" dirty="0">
              <a:solidFill>
                <a:srgbClr val="7D580D"/>
              </a:solidFill>
              <a:latin typeface="Calibri" pitchFamily="34" charset="0"/>
              <a:cs typeface="Arial" charset="0"/>
            </a:endParaRPr>
          </a:p>
        </p:txBody>
      </p:sp>
      <p:sp>
        <p:nvSpPr>
          <p:cNvPr id="60" name="ZoneTexte 59">
            <a:extLst>
              <a:ext uri="{FF2B5EF4-FFF2-40B4-BE49-F238E27FC236}">
                <a16:creationId xmlns:a16="http://schemas.microsoft.com/office/drawing/2014/main" id="{5EF017C5-B59F-437E-BBF7-54A826AD47B2}"/>
              </a:ext>
            </a:extLst>
          </p:cNvPr>
          <p:cNvSpPr txBox="1"/>
          <p:nvPr/>
        </p:nvSpPr>
        <p:spPr>
          <a:xfrm>
            <a:off x="7116447" y="3559190"/>
            <a:ext cx="535673" cy="276999"/>
          </a:xfrm>
          <a:prstGeom prst="rect">
            <a:avLst/>
          </a:prstGeom>
          <a:noFill/>
        </p:spPr>
        <p:txBody>
          <a:bodyPr wrap="square" rtlCol="0">
            <a:spAutoFit/>
          </a:bodyPr>
          <a:lstStyle/>
          <a:p>
            <a:pPr fontAlgn="base">
              <a:spcBef>
                <a:spcPct val="0"/>
              </a:spcBef>
              <a:spcAft>
                <a:spcPct val="0"/>
              </a:spcAft>
            </a:pPr>
            <a:r>
              <a:rPr lang="fr-FR" sz="1200" dirty="0">
                <a:solidFill>
                  <a:srgbClr val="7D580D"/>
                </a:solidFill>
                <a:latin typeface="Calibri" pitchFamily="34" charset="0"/>
                <a:cs typeface="Arial" charset="0"/>
              </a:rPr>
              <a:t>WP</a:t>
            </a:r>
            <a:endParaRPr lang="fr-CH" sz="1200" dirty="0">
              <a:solidFill>
                <a:srgbClr val="7D580D"/>
              </a:solidFill>
              <a:latin typeface="Calibri" pitchFamily="34" charset="0"/>
              <a:cs typeface="Arial" charset="0"/>
            </a:endParaRPr>
          </a:p>
        </p:txBody>
      </p:sp>
      <p:sp>
        <p:nvSpPr>
          <p:cNvPr id="62" name="ZoneTexte 61">
            <a:extLst>
              <a:ext uri="{FF2B5EF4-FFF2-40B4-BE49-F238E27FC236}">
                <a16:creationId xmlns:a16="http://schemas.microsoft.com/office/drawing/2014/main" id="{B2D7836D-D072-4506-B3FA-DA4E0404F5A0}"/>
              </a:ext>
            </a:extLst>
          </p:cNvPr>
          <p:cNvSpPr txBox="1"/>
          <p:nvPr/>
        </p:nvSpPr>
        <p:spPr>
          <a:xfrm>
            <a:off x="7480049" y="2584442"/>
            <a:ext cx="535673" cy="276999"/>
          </a:xfrm>
          <a:prstGeom prst="rect">
            <a:avLst/>
          </a:prstGeom>
          <a:noFill/>
        </p:spPr>
        <p:txBody>
          <a:bodyPr wrap="square" rtlCol="0">
            <a:spAutoFit/>
          </a:bodyPr>
          <a:lstStyle/>
          <a:p>
            <a:pPr fontAlgn="base">
              <a:spcBef>
                <a:spcPct val="0"/>
              </a:spcBef>
              <a:spcAft>
                <a:spcPct val="0"/>
              </a:spcAft>
            </a:pPr>
            <a:r>
              <a:rPr lang="fr-FR" sz="1200" dirty="0">
                <a:solidFill>
                  <a:srgbClr val="7D580D"/>
                </a:solidFill>
                <a:latin typeface="Calibri" pitchFamily="34" charset="0"/>
                <a:cs typeface="Arial" charset="0"/>
              </a:rPr>
              <a:t>WP</a:t>
            </a:r>
            <a:endParaRPr lang="fr-CH" sz="1200" dirty="0">
              <a:solidFill>
                <a:srgbClr val="7D580D"/>
              </a:solidFill>
              <a:latin typeface="Calibri" pitchFamily="34" charset="0"/>
              <a:cs typeface="Arial" charset="0"/>
            </a:endParaRPr>
          </a:p>
        </p:txBody>
      </p:sp>
      <p:sp>
        <p:nvSpPr>
          <p:cNvPr id="63" name="ZoneTexte 62">
            <a:extLst>
              <a:ext uri="{FF2B5EF4-FFF2-40B4-BE49-F238E27FC236}">
                <a16:creationId xmlns:a16="http://schemas.microsoft.com/office/drawing/2014/main" id="{97CCA98E-1351-414C-8B19-772153D1C3D2}"/>
              </a:ext>
            </a:extLst>
          </p:cNvPr>
          <p:cNvSpPr txBox="1"/>
          <p:nvPr/>
        </p:nvSpPr>
        <p:spPr>
          <a:xfrm>
            <a:off x="8904313" y="2626009"/>
            <a:ext cx="535673" cy="276999"/>
          </a:xfrm>
          <a:prstGeom prst="rect">
            <a:avLst/>
          </a:prstGeom>
          <a:noFill/>
        </p:spPr>
        <p:txBody>
          <a:bodyPr wrap="square" rtlCol="0">
            <a:spAutoFit/>
          </a:bodyPr>
          <a:lstStyle/>
          <a:p>
            <a:pPr fontAlgn="base">
              <a:spcBef>
                <a:spcPct val="0"/>
              </a:spcBef>
              <a:spcAft>
                <a:spcPct val="0"/>
              </a:spcAft>
            </a:pPr>
            <a:r>
              <a:rPr lang="fr-FR" sz="1200" dirty="0">
                <a:solidFill>
                  <a:srgbClr val="7D580D"/>
                </a:solidFill>
                <a:latin typeface="Calibri" pitchFamily="34" charset="0"/>
                <a:cs typeface="Arial" charset="0"/>
              </a:rPr>
              <a:t>WP</a:t>
            </a:r>
            <a:endParaRPr lang="fr-CH" sz="1200" dirty="0">
              <a:solidFill>
                <a:srgbClr val="7D580D"/>
              </a:solidFill>
              <a:latin typeface="Calibri" pitchFamily="34" charset="0"/>
              <a:cs typeface="Arial" charset="0"/>
            </a:endParaRPr>
          </a:p>
        </p:txBody>
      </p:sp>
      <p:sp>
        <p:nvSpPr>
          <p:cNvPr id="64" name="ZoneTexte 63">
            <a:extLst>
              <a:ext uri="{FF2B5EF4-FFF2-40B4-BE49-F238E27FC236}">
                <a16:creationId xmlns:a16="http://schemas.microsoft.com/office/drawing/2014/main" id="{36D0ADEB-9EDB-4497-BD19-E61233325776}"/>
              </a:ext>
            </a:extLst>
          </p:cNvPr>
          <p:cNvSpPr txBox="1"/>
          <p:nvPr/>
        </p:nvSpPr>
        <p:spPr>
          <a:xfrm>
            <a:off x="8656672" y="3573017"/>
            <a:ext cx="535673" cy="276999"/>
          </a:xfrm>
          <a:prstGeom prst="rect">
            <a:avLst/>
          </a:prstGeom>
          <a:noFill/>
        </p:spPr>
        <p:txBody>
          <a:bodyPr wrap="square" rtlCol="0">
            <a:spAutoFit/>
          </a:bodyPr>
          <a:lstStyle/>
          <a:p>
            <a:pPr fontAlgn="base">
              <a:spcBef>
                <a:spcPct val="0"/>
              </a:spcBef>
              <a:spcAft>
                <a:spcPct val="0"/>
              </a:spcAft>
            </a:pPr>
            <a:r>
              <a:rPr lang="fr-FR" sz="1200" dirty="0">
                <a:solidFill>
                  <a:srgbClr val="7D580D"/>
                </a:solidFill>
                <a:latin typeface="Calibri" pitchFamily="34" charset="0"/>
                <a:cs typeface="Arial" charset="0"/>
              </a:rPr>
              <a:t>WP</a:t>
            </a:r>
            <a:endParaRPr lang="fr-CH" sz="1200" dirty="0">
              <a:solidFill>
                <a:srgbClr val="7D580D"/>
              </a:solidFill>
              <a:latin typeface="Calibri" pitchFamily="34" charset="0"/>
              <a:cs typeface="Arial" charset="0"/>
            </a:endParaRPr>
          </a:p>
        </p:txBody>
      </p:sp>
      <p:cxnSp>
        <p:nvCxnSpPr>
          <p:cNvPr id="40" name="Connecteur droit 39">
            <a:extLst>
              <a:ext uri="{FF2B5EF4-FFF2-40B4-BE49-F238E27FC236}">
                <a16:creationId xmlns:a16="http://schemas.microsoft.com/office/drawing/2014/main" id="{89178E9B-CD14-4CF4-80C0-58C1B6BF8BDB}"/>
              </a:ext>
            </a:extLst>
          </p:cNvPr>
          <p:cNvCxnSpPr/>
          <p:nvPr/>
        </p:nvCxnSpPr>
        <p:spPr>
          <a:xfrm>
            <a:off x="4382207" y="3694909"/>
            <a:ext cx="108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B0F9C889-4332-4CFE-888D-9AD081AE5E60}"/>
              </a:ext>
            </a:extLst>
          </p:cNvPr>
          <p:cNvCxnSpPr/>
          <p:nvPr/>
        </p:nvCxnSpPr>
        <p:spPr>
          <a:xfrm>
            <a:off x="5267920" y="2636912"/>
            <a:ext cx="108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B82D4ED5-7E26-422B-979B-BAC5963D23EA}"/>
              </a:ext>
            </a:extLst>
          </p:cNvPr>
          <p:cNvCxnSpPr/>
          <p:nvPr/>
        </p:nvCxnSpPr>
        <p:spPr>
          <a:xfrm>
            <a:off x="7068120" y="3645024"/>
            <a:ext cx="108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0739DCAA-4066-436F-A38A-E877EAA35A0C}"/>
              </a:ext>
            </a:extLst>
          </p:cNvPr>
          <p:cNvCxnSpPr/>
          <p:nvPr/>
        </p:nvCxnSpPr>
        <p:spPr>
          <a:xfrm>
            <a:off x="8940328" y="3645024"/>
            <a:ext cx="108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Connecteur droit 67">
            <a:extLst>
              <a:ext uri="{FF2B5EF4-FFF2-40B4-BE49-F238E27FC236}">
                <a16:creationId xmlns:a16="http://schemas.microsoft.com/office/drawing/2014/main" id="{CACCE8A8-AECC-4EDC-98CA-7020D564FF97}"/>
              </a:ext>
            </a:extLst>
          </p:cNvPr>
          <p:cNvCxnSpPr/>
          <p:nvPr/>
        </p:nvCxnSpPr>
        <p:spPr>
          <a:xfrm>
            <a:off x="7788200" y="2636912"/>
            <a:ext cx="108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Connecteur droit 69">
            <a:extLst>
              <a:ext uri="{FF2B5EF4-FFF2-40B4-BE49-F238E27FC236}">
                <a16:creationId xmlns:a16="http://schemas.microsoft.com/office/drawing/2014/main" id="{FB9D8B83-BD46-41E6-B0C5-01197B19D197}"/>
              </a:ext>
            </a:extLst>
          </p:cNvPr>
          <p:cNvCxnSpPr/>
          <p:nvPr/>
        </p:nvCxnSpPr>
        <p:spPr>
          <a:xfrm>
            <a:off x="9192344" y="2708920"/>
            <a:ext cx="108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Connecteur droit 70">
            <a:extLst>
              <a:ext uri="{FF2B5EF4-FFF2-40B4-BE49-F238E27FC236}">
                <a16:creationId xmlns:a16="http://schemas.microsoft.com/office/drawing/2014/main" id="{302DB043-CA54-4AE8-AFE6-B802C0E7B6D0}"/>
              </a:ext>
            </a:extLst>
          </p:cNvPr>
          <p:cNvCxnSpPr>
            <a:cxnSpLocks/>
          </p:cNvCxnSpPr>
          <p:nvPr/>
        </p:nvCxnSpPr>
        <p:spPr>
          <a:xfrm>
            <a:off x="4386153" y="3826109"/>
            <a:ext cx="122399" cy="0"/>
          </a:xfrm>
          <a:prstGeom prst="line">
            <a:avLst/>
          </a:prstGeom>
          <a:ln w="28575">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D051EE0B-A427-450A-9171-B42F2566151B}"/>
              </a:ext>
            </a:extLst>
          </p:cNvPr>
          <p:cNvCxnSpPr>
            <a:cxnSpLocks/>
          </p:cNvCxnSpPr>
          <p:nvPr/>
        </p:nvCxnSpPr>
        <p:spPr>
          <a:xfrm>
            <a:off x="7053722" y="3717032"/>
            <a:ext cx="122399" cy="0"/>
          </a:xfrm>
          <a:prstGeom prst="line">
            <a:avLst/>
          </a:prstGeom>
          <a:ln w="28575">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D137B779-2A19-4E89-8D46-15D3847A9C0B}"/>
              </a:ext>
            </a:extLst>
          </p:cNvPr>
          <p:cNvCxnSpPr>
            <a:cxnSpLocks/>
          </p:cNvCxnSpPr>
          <p:nvPr/>
        </p:nvCxnSpPr>
        <p:spPr>
          <a:xfrm>
            <a:off x="8925930" y="3789040"/>
            <a:ext cx="122399" cy="0"/>
          </a:xfrm>
          <a:prstGeom prst="line">
            <a:avLst/>
          </a:prstGeom>
          <a:ln w="28575">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7849F3D8-C172-47FF-8CAB-C2F53122BF3B}"/>
              </a:ext>
            </a:extLst>
          </p:cNvPr>
          <p:cNvCxnSpPr>
            <a:cxnSpLocks/>
          </p:cNvCxnSpPr>
          <p:nvPr/>
        </p:nvCxnSpPr>
        <p:spPr>
          <a:xfrm>
            <a:off x="5253522" y="2780928"/>
            <a:ext cx="122399" cy="0"/>
          </a:xfrm>
          <a:prstGeom prst="line">
            <a:avLst/>
          </a:prstGeom>
          <a:ln w="28575">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55265AAB-FECA-41E1-AA94-CA7B690509C6}"/>
              </a:ext>
            </a:extLst>
          </p:cNvPr>
          <p:cNvCxnSpPr>
            <a:cxnSpLocks/>
          </p:cNvCxnSpPr>
          <p:nvPr/>
        </p:nvCxnSpPr>
        <p:spPr>
          <a:xfrm>
            <a:off x="7761562" y="2780928"/>
            <a:ext cx="134639" cy="0"/>
          </a:xfrm>
          <a:prstGeom prst="line">
            <a:avLst/>
          </a:prstGeom>
          <a:ln w="28575">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7FD8D7C4-3311-46B0-B6CC-2033E79C4D6F}"/>
              </a:ext>
            </a:extLst>
          </p:cNvPr>
          <p:cNvCxnSpPr>
            <a:cxnSpLocks/>
          </p:cNvCxnSpPr>
          <p:nvPr/>
        </p:nvCxnSpPr>
        <p:spPr>
          <a:xfrm>
            <a:off x="9192345" y="2852936"/>
            <a:ext cx="122399" cy="0"/>
          </a:xfrm>
          <a:prstGeom prst="line">
            <a:avLst/>
          </a:prstGeom>
          <a:ln w="28575">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727234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AE6A9-9C26-4C11-9172-0E8D2A0BA135}"/>
              </a:ext>
            </a:extLst>
          </p:cNvPr>
          <p:cNvSpPr>
            <a:spLocks noGrp="1"/>
          </p:cNvSpPr>
          <p:nvPr>
            <p:ph type="title"/>
          </p:nvPr>
        </p:nvSpPr>
        <p:spPr/>
        <p:txBody>
          <a:bodyPr/>
          <a:lstStyle/>
          <a:p>
            <a:r>
              <a:rPr lang="fr-FR" dirty="0" err="1"/>
              <a:t>Technische</a:t>
            </a:r>
            <a:r>
              <a:rPr lang="fr-FR" dirty="0"/>
              <a:t> </a:t>
            </a:r>
            <a:r>
              <a:rPr lang="fr-FR" dirty="0" err="1"/>
              <a:t>Lösungen</a:t>
            </a:r>
            <a:r>
              <a:rPr lang="fr-FR" dirty="0"/>
              <a:t> &amp; </a:t>
            </a:r>
            <a:r>
              <a:rPr lang="fr-FR" dirty="0" err="1"/>
              <a:t>Dimensionierung</a:t>
            </a:r>
            <a:endParaRPr lang="fr-CH" dirty="0"/>
          </a:p>
        </p:txBody>
      </p:sp>
      <p:sp>
        <p:nvSpPr>
          <p:cNvPr id="4" name="Espace réservé du texte 3">
            <a:extLst>
              <a:ext uri="{FF2B5EF4-FFF2-40B4-BE49-F238E27FC236}">
                <a16:creationId xmlns:a16="http://schemas.microsoft.com/office/drawing/2014/main" id="{91F06C5F-E1DE-4C4F-9C3A-F94FCADA2AA4}"/>
              </a:ext>
            </a:extLst>
          </p:cNvPr>
          <p:cNvSpPr>
            <a:spLocks noGrp="1"/>
          </p:cNvSpPr>
          <p:nvPr>
            <p:ph type="body" sz="quarter" idx="13"/>
          </p:nvPr>
        </p:nvSpPr>
        <p:spPr/>
        <p:txBody>
          <a:bodyPr/>
          <a:lstStyle/>
          <a:p>
            <a:r>
              <a:rPr lang="fr-FR" dirty="0" err="1"/>
              <a:t>Holzheizung</a:t>
            </a:r>
            <a:endParaRPr lang="fr-CH" dirty="0"/>
          </a:p>
        </p:txBody>
      </p:sp>
      <p:pic>
        <p:nvPicPr>
          <p:cNvPr id="11" name="Image 10">
            <a:extLst>
              <a:ext uri="{FF2B5EF4-FFF2-40B4-BE49-F238E27FC236}">
                <a16:creationId xmlns:a16="http://schemas.microsoft.com/office/drawing/2014/main" id="{052B9637-81BE-4346-9E55-80A929D31FDA}"/>
              </a:ext>
            </a:extLst>
          </p:cNvPr>
          <p:cNvPicPr>
            <a:picLocks noChangeAspect="1"/>
          </p:cNvPicPr>
          <p:nvPr/>
        </p:nvPicPr>
        <p:blipFill>
          <a:blip r:embed="rId2"/>
          <a:stretch>
            <a:fillRect/>
          </a:stretch>
        </p:blipFill>
        <p:spPr>
          <a:xfrm>
            <a:off x="2567608" y="2708920"/>
            <a:ext cx="7344816" cy="2016224"/>
          </a:xfrm>
          <a:prstGeom prst="rect">
            <a:avLst/>
          </a:prstGeom>
        </p:spPr>
      </p:pic>
      <p:sp>
        <p:nvSpPr>
          <p:cNvPr id="16" name="Espace réservé du contenu 15">
            <a:extLst>
              <a:ext uri="{FF2B5EF4-FFF2-40B4-BE49-F238E27FC236}">
                <a16:creationId xmlns:a16="http://schemas.microsoft.com/office/drawing/2014/main" id="{5FAD4474-174B-4022-9423-EE80EC5210F9}"/>
              </a:ext>
            </a:extLst>
          </p:cNvPr>
          <p:cNvSpPr>
            <a:spLocks noGrp="1"/>
          </p:cNvSpPr>
          <p:nvPr>
            <p:ph sz="half" idx="2"/>
          </p:nvPr>
        </p:nvSpPr>
        <p:spPr/>
        <p:txBody>
          <a:bodyPr/>
          <a:lstStyle/>
          <a:p>
            <a:pPr algn="just">
              <a:spcAft>
                <a:spcPts val="600"/>
              </a:spcAft>
              <a:buFont typeface="Arial" panose="020B0604020202020204" pitchFamily="34" charset="0"/>
              <a:buChar char="•"/>
            </a:pPr>
            <a:r>
              <a:rPr lang="de-CH" sz="2000" kern="50" dirty="0">
                <a:ea typeface="Calibri" panose="020F0502020204030204" pitchFamily="34" charset="0"/>
                <a:cs typeface="Arial" panose="020B0604020202020204" pitchFamily="34" charset="0"/>
              </a:rPr>
              <a:t>Die Zentrale benötigt viel Volumen</a:t>
            </a:r>
          </a:p>
          <a:p>
            <a:pPr algn="just">
              <a:spcAft>
                <a:spcPts val="600"/>
              </a:spcAft>
              <a:buFont typeface="Arial" panose="020B0604020202020204" pitchFamily="34" charset="0"/>
              <a:buChar char="•"/>
            </a:pPr>
            <a:r>
              <a:rPr lang="de-CH" sz="2000" kern="50" dirty="0">
                <a:ea typeface="Calibri" panose="020F0502020204030204" pitchFamily="34" charset="0"/>
                <a:cs typeface="Arial" panose="020B0604020202020204" pitchFamily="34" charset="0"/>
              </a:rPr>
              <a:t>Silo und Lieferungen</a:t>
            </a:r>
          </a:p>
          <a:p>
            <a:pPr algn="just">
              <a:spcAft>
                <a:spcPts val="600"/>
              </a:spcAft>
              <a:buFont typeface="Arial" panose="020B0604020202020204" pitchFamily="34" charset="0"/>
              <a:buChar char="•"/>
            </a:pPr>
            <a:r>
              <a:rPr lang="de-CH" sz="2000" kern="50" dirty="0">
                <a:ea typeface="Calibri" panose="020F0502020204030204" pitchFamily="34" charset="0"/>
                <a:cs typeface="Arial" panose="020B0604020202020204" pitchFamily="34" charset="0"/>
              </a:rPr>
              <a:t>Kamin (2 m &gt; höchste Gebäude in der Umgebung)  </a:t>
            </a:r>
          </a:p>
          <a:p>
            <a:endParaRPr lang="de-CH" sz="1600" dirty="0"/>
          </a:p>
        </p:txBody>
      </p:sp>
    </p:spTree>
    <p:extLst>
      <p:ext uri="{BB962C8B-B14F-4D97-AF65-F5344CB8AC3E}">
        <p14:creationId xmlns:p14="http://schemas.microsoft.com/office/powerpoint/2010/main" val="407538314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AE6A9-9C26-4C11-9172-0E8D2A0BA135}"/>
              </a:ext>
            </a:extLst>
          </p:cNvPr>
          <p:cNvSpPr>
            <a:spLocks noGrp="1"/>
          </p:cNvSpPr>
          <p:nvPr>
            <p:ph type="title"/>
          </p:nvPr>
        </p:nvSpPr>
        <p:spPr/>
        <p:txBody>
          <a:bodyPr/>
          <a:lstStyle/>
          <a:p>
            <a:r>
              <a:rPr lang="fr-FR" dirty="0" err="1"/>
              <a:t>Technische</a:t>
            </a:r>
            <a:r>
              <a:rPr lang="fr-FR" dirty="0"/>
              <a:t> </a:t>
            </a:r>
            <a:r>
              <a:rPr lang="fr-FR" dirty="0" err="1"/>
              <a:t>Lösungen</a:t>
            </a:r>
            <a:r>
              <a:rPr lang="fr-FR" dirty="0"/>
              <a:t> &amp; </a:t>
            </a:r>
            <a:r>
              <a:rPr lang="fr-FR" dirty="0" err="1"/>
              <a:t>Dimensionierung</a:t>
            </a:r>
            <a:endParaRPr lang="fr-CH" dirty="0"/>
          </a:p>
        </p:txBody>
      </p:sp>
      <p:sp>
        <p:nvSpPr>
          <p:cNvPr id="4" name="Espace réservé du texte 3">
            <a:extLst>
              <a:ext uri="{FF2B5EF4-FFF2-40B4-BE49-F238E27FC236}">
                <a16:creationId xmlns:a16="http://schemas.microsoft.com/office/drawing/2014/main" id="{91F06C5F-E1DE-4C4F-9C3A-F94FCADA2AA4}"/>
              </a:ext>
            </a:extLst>
          </p:cNvPr>
          <p:cNvSpPr>
            <a:spLocks noGrp="1"/>
          </p:cNvSpPr>
          <p:nvPr>
            <p:ph type="body" sz="quarter" idx="13"/>
          </p:nvPr>
        </p:nvSpPr>
        <p:spPr/>
        <p:txBody>
          <a:bodyPr/>
          <a:lstStyle/>
          <a:p>
            <a:r>
              <a:rPr lang="fr-FR" dirty="0" err="1"/>
              <a:t>Seewasserheizung</a:t>
            </a:r>
            <a:endParaRPr lang="fr-CH" dirty="0"/>
          </a:p>
        </p:txBody>
      </p:sp>
      <p:pic>
        <p:nvPicPr>
          <p:cNvPr id="18" name="Image 17">
            <a:extLst>
              <a:ext uri="{FF2B5EF4-FFF2-40B4-BE49-F238E27FC236}">
                <a16:creationId xmlns:a16="http://schemas.microsoft.com/office/drawing/2014/main" id="{5A07988A-BC71-4F9D-AB27-E8F041E75878}"/>
              </a:ext>
            </a:extLst>
          </p:cNvPr>
          <p:cNvPicPr>
            <a:picLocks noChangeAspect="1"/>
          </p:cNvPicPr>
          <p:nvPr/>
        </p:nvPicPr>
        <p:blipFill rotWithShape="1">
          <a:blip r:embed="rId3">
            <a:extLst>
              <a:ext uri="{28A0092B-C50C-407E-A947-70E740481C1C}">
                <a14:useLocalDpi xmlns:a14="http://schemas.microsoft.com/office/drawing/2010/main" val="0"/>
              </a:ext>
            </a:extLst>
          </a:blip>
          <a:srcRect l="-388" t="1818" r="28681" b="-1818"/>
          <a:stretch/>
        </p:blipFill>
        <p:spPr>
          <a:xfrm>
            <a:off x="6312840" y="1628800"/>
            <a:ext cx="4199182" cy="3361006"/>
          </a:xfrm>
          <a:prstGeom prst="rect">
            <a:avLst/>
          </a:prstGeom>
        </p:spPr>
      </p:pic>
      <p:sp>
        <p:nvSpPr>
          <p:cNvPr id="38" name="Espace réservé du contenu 2">
            <a:extLst>
              <a:ext uri="{FF2B5EF4-FFF2-40B4-BE49-F238E27FC236}">
                <a16:creationId xmlns:a16="http://schemas.microsoft.com/office/drawing/2014/main" id="{D4CDB84B-D867-40D3-A788-A18C16B52FDF}"/>
              </a:ext>
            </a:extLst>
          </p:cNvPr>
          <p:cNvSpPr>
            <a:spLocks noGrp="1"/>
          </p:cNvSpPr>
          <p:nvPr>
            <p:ph sz="half" idx="2"/>
          </p:nvPr>
        </p:nvSpPr>
        <p:spPr>
          <a:xfrm>
            <a:off x="2278990" y="1196752"/>
            <a:ext cx="4033034" cy="5161206"/>
          </a:xfrm>
        </p:spPr>
        <p:txBody>
          <a:bodyPr/>
          <a:lstStyle/>
          <a:p>
            <a:pPr>
              <a:spcAft>
                <a:spcPts val="600"/>
              </a:spcAft>
              <a:buFont typeface="Arial" panose="020B0604020202020204" pitchFamily="34" charset="0"/>
              <a:buChar char="•"/>
            </a:pPr>
            <a:r>
              <a:rPr lang="de-CH" sz="2000" kern="50" dirty="0">
                <a:ea typeface="Calibri" panose="020F0502020204030204" pitchFamily="34" charset="0"/>
                <a:cs typeface="Arial" panose="020B0604020202020204" pitchFamily="34" charset="0"/>
              </a:rPr>
              <a:t>Optimale Wasserungstiefe: zwischen 20 und 30 m Tiefe für reine Wärmenutzung, </a:t>
            </a:r>
            <a:br>
              <a:rPr lang="de-CH" sz="2000" kern="50" dirty="0">
                <a:ea typeface="Calibri" panose="020F0502020204030204" pitchFamily="34" charset="0"/>
                <a:cs typeface="Arial" panose="020B0604020202020204" pitchFamily="34" charset="0"/>
              </a:rPr>
            </a:br>
            <a:r>
              <a:rPr lang="de-CH" sz="2000" kern="50" dirty="0">
                <a:ea typeface="Calibri" panose="020F0502020204030204" pitchFamily="34" charset="0"/>
                <a:cs typeface="Arial" panose="020B0604020202020204" pitchFamily="34" charset="0"/>
              </a:rPr>
              <a:t>rund 35 m Tiefe für kombinierte Wärme- und Kälteanlagen</a:t>
            </a:r>
          </a:p>
          <a:p>
            <a:pPr>
              <a:spcAft>
                <a:spcPts val="600"/>
              </a:spcAft>
              <a:buFont typeface="Arial" panose="020B0604020202020204" pitchFamily="34" charset="0"/>
              <a:buChar char="•"/>
            </a:pPr>
            <a:r>
              <a:rPr lang="de-CH" sz="2000" kern="50" dirty="0">
                <a:ea typeface="Calibri" panose="020F0502020204030204" pitchFamily="34" charset="0"/>
                <a:cs typeface="Arial" panose="020B0604020202020204" pitchFamily="34" charset="0"/>
              </a:rPr>
              <a:t>Mitteltemperatur (35m) : ~7 °C </a:t>
            </a:r>
            <a:r>
              <a:rPr lang="de-CH" sz="1600" kern="50" dirty="0">
                <a:ea typeface="Calibri" panose="020F0502020204030204" pitchFamily="34" charset="0"/>
                <a:cs typeface="Arial" panose="020B0604020202020204" pitchFamily="34" charset="0"/>
              </a:rPr>
              <a:t>(zwischen 5 und 10°C je nach Jahreszeit)</a:t>
            </a:r>
          </a:p>
          <a:p>
            <a:pPr>
              <a:spcAft>
                <a:spcPts val="600"/>
              </a:spcAft>
              <a:buFont typeface="Arial" panose="020B0604020202020204" pitchFamily="34" charset="0"/>
              <a:buChar char="•"/>
            </a:pPr>
            <a:r>
              <a:rPr lang="de-CH" sz="2000" kern="50" dirty="0">
                <a:ea typeface="Calibri" panose="020F0502020204030204" pitchFamily="34" charset="0"/>
                <a:cs typeface="Arial" panose="020B0604020202020204" pitchFamily="34" charset="0"/>
              </a:rPr>
              <a:t>Der Bielersee verfügt über ein ausreichendes Potenzial </a:t>
            </a:r>
          </a:p>
          <a:p>
            <a:pPr>
              <a:spcAft>
                <a:spcPts val="600"/>
              </a:spcAft>
              <a:buFont typeface="Arial" panose="020B0604020202020204" pitchFamily="34" charset="0"/>
              <a:buChar char="•"/>
            </a:pPr>
            <a:r>
              <a:rPr lang="de-CH" sz="2000" kern="50" dirty="0">
                <a:ea typeface="Calibri" panose="020F0502020204030204" pitchFamily="34" charset="0"/>
                <a:cs typeface="Arial" panose="020B0604020202020204" pitchFamily="34" charset="0"/>
              </a:rPr>
              <a:t>-35 m Tiefe wird mit etwa 240 m </a:t>
            </a:r>
            <a:r>
              <a:rPr lang="de-CH" sz="2000" kern="50" dirty="0">
                <a:cs typeface="Arial" panose="020B0604020202020204" pitchFamily="34" charset="0"/>
              </a:rPr>
              <a:t>Entnahmeleitung erreicht</a:t>
            </a:r>
          </a:p>
          <a:p>
            <a:pPr>
              <a:spcAft>
                <a:spcPts val="600"/>
              </a:spcAft>
              <a:buFont typeface="Arial" panose="020B0604020202020204" pitchFamily="34" charset="0"/>
              <a:buChar char="•"/>
            </a:pPr>
            <a:r>
              <a:rPr lang="de-DE" sz="2000" kern="50" dirty="0">
                <a:cs typeface="Arial" panose="020B0604020202020204" pitchFamily="34" charset="0"/>
              </a:rPr>
              <a:t>Je höher das Temperaturniveau des Heizsystems, desto geringer die Effizienz der Wärmepumpen</a:t>
            </a:r>
            <a:endParaRPr lang="fr-CH" sz="2000" u="sng" dirty="0"/>
          </a:p>
        </p:txBody>
      </p:sp>
      <p:pic>
        <p:nvPicPr>
          <p:cNvPr id="3" name="Image 2">
            <a:extLst>
              <a:ext uri="{FF2B5EF4-FFF2-40B4-BE49-F238E27FC236}">
                <a16:creationId xmlns:a16="http://schemas.microsoft.com/office/drawing/2014/main" id="{04E2FC35-A3C4-47D8-87AB-4535C2F9B571}"/>
              </a:ext>
            </a:extLst>
          </p:cNvPr>
          <p:cNvPicPr>
            <a:picLocks noChangeAspect="1"/>
          </p:cNvPicPr>
          <p:nvPr/>
        </p:nvPicPr>
        <p:blipFill rotWithShape="1">
          <a:blip r:embed="rId4"/>
          <a:srcRect r="7587"/>
          <a:stretch/>
        </p:blipFill>
        <p:spPr>
          <a:xfrm>
            <a:off x="6286872" y="4989807"/>
            <a:ext cx="4225150" cy="1647825"/>
          </a:xfrm>
          <a:prstGeom prst="rect">
            <a:avLst/>
          </a:prstGeom>
        </p:spPr>
      </p:pic>
    </p:spTree>
    <p:extLst>
      <p:ext uri="{BB962C8B-B14F-4D97-AF65-F5344CB8AC3E}">
        <p14:creationId xmlns:p14="http://schemas.microsoft.com/office/powerpoint/2010/main" val="36314897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337A94-E637-4B18-9D92-FB5ADBCA5056}"/>
              </a:ext>
            </a:extLst>
          </p:cNvPr>
          <p:cNvSpPr>
            <a:spLocks noGrp="1"/>
          </p:cNvSpPr>
          <p:nvPr>
            <p:ph type="title"/>
          </p:nvPr>
        </p:nvSpPr>
        <p:spPr/>
        <p:txBody>
          <a:bodyPr/>
          <a:lstStyle/>
          <a:p>
            <a:r>
              <a:rPr lang="fr-FR" dirty="0" err="1"/>
              <a:t>Wirtschaftlichkeit</a:t>
            </a:r>
            <a:endParaRPr lang="fr-CH" dirty="0"/>
          </a:p>
        </p:txBody>
      </p:sp>
      <p:sp>
        <p:nvSpPr>
          <p:cNvPr id="4" name="Espace réservé du texte 3">
            <a:extLst>
              <a:ext uri="{FF2B5EF4-FFF2-40B4-BE49-F238E27FC236}">
                <a16:creationId xmlns:a16="http://schemas.microsoft.com/office/drawing/2014/main" id="{B57E38E4-BD95-4482-B373-504843A7C714}"/>
              </a:ext>
            </a:extLst>
          </p:cNvPr>
          <p:cNvSpPr>
            <a:spLocks noGrp="1"/>
          </p:cNvSpPr>
          <p:nvPr>
            <p:ph type="body" sz="quarter" idx="13"/>
          </p:nvPr>
        </p:nvSpPr>
        <p:spPr/>
        <p:txBody>
          <a:bodyPr/>
          <a:lstStyle/>
          <a:p>
            <a:endParaRPr lang="fr-CH"/>
          </a:p>
        </p:txBody>
      </p:sp>
      <p:sp>
        <p:nvSpPr>
          <p:cNvPr id="8" name="Espace réservé du contenu 7">
            <a:extLst>
              <a:ext uri="{FF2B5EF4-FFF2-40B4-BE49-F238E27FC236}">
                <a16:creationId xmlns:a16="http://schemas.microsoft.com/office/drawing/2014/main" id="{5DDC1DE5-D22B-44D7-B209-433B52E02096}"/>
              </a:ext>
            </a:extLst>
          </p:cNvPr>
          <p:cNvSpPr>
            <a:spLocks noGrp="1"/>
          </p:cNvSpPr>
          <p:nvPr>
            <p:ph sz="half" idx="2"/>
          </p:nvPr>
        </p:nvSpPr>
        <p:spPr/>
        <p:txBody>
          <a:bodyPr/>
          <a:lstStyle/>
          <a:p>
            <a:endParaRPr lang="fr-CH" dirty="0"/>
          </a:p>
          <a:p>
            <a:endParaRPr lang="fr-CH" dirty="0"/>
          </a:p>
          <a:p>
            <a:endParaRPr lang="fr-CH" dirty="0"/>
          </a:p>
          <a:p>
            <a:endParaRPr lang="fr-CH" dirty="0"/>
          </a:p>
          <a:p>
            <a:endParaRPr lang="fr-CH" dirty="0"/>
          </a:p>
          <a:p>
            <a:endParaRPr lang="fr-CH" dirty="0"/>
          </a:p>
          <a:p>
            <a:endParaRPr lang="fr-CH" dirty="0"/>
          </a:p>
          <a:p>
            <a:endParaRPr lang="fr-CH" dirty="0"/>
          </a:p>
          <a:p>
            <a:endParaRPr lang="fr-CH" dirty="0"/>
          </a:p>
          <a:p>
            <a:pPr marL="536575" indent="-361950"/>
            <a:r>
              <a:rPr lang="de-CH" dirty="0"/>
              <a:t>Die Studie berücksichtigt die Preisentwicklungen der</a:t>
            </a:r>
            <a:br>
              <a:rPr lang="de-CH" dirty="0"/>
            </a:br>
            <a:r>
              <a:rPr lang="de-CH" dirty="0"/>
              <a:t>Energiequelle nicht, weder für Holz, noch für Strom</a:t>
            </a:r>
          </a:p>
          <a:p>
            <a:pPr marL="536575" indent="-361950"/>
            <a:r>
              <a:rPr lang="de-CH" dirty="0"/>
              <a:t>Kühlung in den Kalkulationen nicht berücksichtigt – aber technisch möglich (dezentrale Variante)</a:t>
            </a:r>
          </a:p>
          <a:p>
            <a:pPr marL="536575" indent="0">
              <a:buNone/>
            </a:pPr>
            <a:endParaRPr lang="de-CH" dirty="0"/>
          </a:p>
          <a:p>
            <a:endParaRPr lang="fr-CH" dirty="0"/>
          </a:p>
        </p:txBody>
      </p:sp>
      <p:pic>
        <p:nvPicPr>
          <p:cNvPr id="9" name="Image 8">
            <a:extLst>
              <a:ext uri="{FF2B5EF4-FFF2-40B4-BE49-F238E27FC236}">
                <a16:creationId xmlns:a16="http://schemas.microsoft.com/office/drawing/2014/main" id="{827C9D6B-7533-47D3-A290-6C6E7B5E3244}"/>
              </a:ext>
            </a:extLst>
          </p:cNvPr>
          <p:cNvPicPr>
            <a:picLocks noChangeAspect="1"/>
          </p:cNvPicPr>
          <p:nvPr/>
        </p:nvPicPr>
        <p:blipFill>
          <a:blip r:embed="rId2"/>
          <a:stretch>
            <a:fillRect/>
          </a:stretch>
        </p:blipFill>
        <p:spPr>
          <a:xfrm>
            <a:off x="2783632" y="1700808"/>
            <a:ext cx="7128792" cy="2905758"/>
          </a:xfrm>
          <a:prstGeom prst="rect">
            <a:avLst/>
          </a:prstGeom>
        </p:spPr>
      </p:pic>
    </p:spTree>
    <p:extLst>
      <p:ext uri="{BB962C8B-B14F-4D97-AF65-F5344CB8AC3E}">
        <p14:creationId xmlns:p14="http://schemas.microsoft.com/office/powerpoint/2010/main" val="77080204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337A94-E637-4B18-9D92-FB5ADBCA5056}"/>
              </a:ext>
            </a:extLst>
          </p:cNvPr>
          <p:cNvSpPr>
            <a:spLocks noGrp="1"/>
          </p:cNvSpPr>
          <p:nvPr>
            <p:ph type="title"/>
          </p:nvPr>
        </p:nvSpPr>
        <p:spPr/>
        <p:txBody>
          <a:bodyPr/>
          <a:lstStyle/>
          <a:p>
            <a:r>
              <a:rPr lang="fr-FR" dirty="0" err="1"/>
              <a:t>Wirtschaftlichkeit</a:t>
            </a:r>
            <a:endParaRPr lang="fr-CH" dirty="0"/>
          </a:p>
        </p:txBody>
      </p:sp>
      <p:sp>
        <p:nvSpPr>
          <p:cNvPr id="4" name="Espace réservé du texte 3">
            <a:extLst>
              <a:ext uri="{FF2B5EF4-FFF2-40B4-BE49-F238E27FC236}">
                <a16:creationId xmlns:a16="http://schemas.microsoft.com/office/drawing/2014/main" id="{B57E38E4-BD95-4482-B373-504843A7C714}"/>
              </a:ext>
            </a:extLst>
          </p:cNvPr>
          <p:cNvSpPr>
            <a:spLocks noGrp="1"/>
          </p:cNvSpPr>
          <p:nvPr>
            <p:ph type="body" sz="quarter" idx="13"/>
          </p:nvPr>
        </p:nvSpPr>
        <p:spPr/>
        <p:txBody>
          <a:bodyPr/>
          <a:lstStyle/>
          <a:p>
            <a:r>
              <a:rPr lang="fr-FR" dirty="0" err="1"/>
              <a:t>Ergebnisse</a:t>
            </a:r>
            <a:endParaRPr lang="fr-CH" dirty="0"/>
          </a:p>
        </p:txBody>
      </p:sp>
      <p:pic>
        <p:nvPicPr>
          <p:cNvPr id="7" name="Image 6">
            <a:extLst>
              <a:ext uri="{FF2B5EF4-FFF2-40B4-BE49-F238E27FC236}">
                <a16:creationId xmlns:a16="http://schemas.microsoft.com/office/drawing/2014/main" id="{2D79B623-FB24-4DB8-A83C-D11EDF758A91}"/>
              </a:ext>
            </a:extLst>
          </p:cNvPr>
          <p:cNvPicPr>
            <a:picLocks noChangeAspect="1"/>
          </p:cNvPicPr>
          <p:nvPr/>
        </p:nvPicPr>
        <p:blipFill>
          <a:blip r:embed="rId3"/>
          <a:stretch>
            <a:fillRect/>
          </a:stretch>
        </p:blipFill>
        <p:spPr>
          <a:xfrm>
            <a:off x="2567608" y="1268760"/>
            <a:ext cx="7666406" cy="4896544"/>
          </a:xfrm>
          <a:prstGeom prst="rect">
            <a:avLst/>
          </a:prstGeom>
        </p:spPr>
      </p:pic>
    </p:spTree>
    <p:extLst>
      <p:ext uri="{BB962C8B-B14F-4D97-AF65-F5344CB8AC3E}">
        <p14:creationId xmlns:p14="http://schemas.microsoft.com/office/powerpoint/2010/main" val="246149678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D320BCC-7129-47C3-8088-DC293CB06094}"/>
              </a:ext>
            </a:extLst>
          </p:cNvPr>
          <p:cNvPicPr>
            <a:picLocks noChangeAspect="1"/>
          </p:cNvPicPr>
          <p:nvPr/>
        </p:nvPicPr>
        <p:blipFill>
          <a:blip r:embed="rId3"/>
          <a:stretch>
            <a:fillRect/>
          </a:stretch>
        </p:blipFill>
        <p:spPr>
          <a:xfrm>
            <a:off x="2495600" y="1196752"/>
            <a:ext cx="7557952" cy="4928446"/>
          </a:xfrm>
          <a:prstGeom prst="rect">
            <a:avLst/>
          </a:prstGeom>
        </p:spPr>
      </p:pic>
      <p:sp>
        <p:nvSpPr>
          <p:cNvPr id="2" name="Titre 1">
            <a:extLst>
              <a:ext uri="{FF2B5EF4-FFF2-40B4-BE49-F238E27FC236}">
                <a16:creationId xmlns:a16="http://schemas.microsoft.com/office/drawing/2014/main" id="{FF337A94-E637-4B18-9D92-FB5ADBCA5056}"/>
              </a:ext>
            </a:extLst>
          </p:cNvPr>
          <p:cNvSpPr>
            <a:spLocks noGrp="1"/>
          </p:cNvSpPr>
          <p:nvPr>
            <p:ph type="title"/>
          </p:nvPr>
        </p:nvSpPr>
        <p:spPr/>
        <p:txBody>
          <a:bodyPr/>
          <a:lstStyle/>
          <a:p>
            <a:r>
              <a:rPr lang="fr-FR" dirty="0" err="1"/>
              <a:t>Wirtschaftlichkeit</a:t>
            </a:r>
            <a:endParaRPr lang="fr-CH" dirty="0"/>
          </a:p>
        </p:txBody>
      </p:sp>
      <p:sp>
        <p:nvSpPr>
          <p:cNvPr id="4" name="Espace réservé du texte 3">
            <a:extLst>
              <a:ext uri="{FF2B5EF4-FFF2-40B4-BE49-F238E27FC236}">
                <a16:creationId xmlns:a16="http://schemas.microsoft.com/office/drawing/2014/main" id="{B57E38E4-BD95-4482-B373-504843A7C714}"/>
              </a:ext>
            </a:extLst>
          </p:cNvPr>
          <p:cNvSpPr>
            <a:spLocks noGrp="1"/>
          </p:cNvSpPr>
          <p:nvPr>
            <p:ph type="body" sz="quarter" idx="13"/>
          </p:nvPr>
        </p:nvSpPr>
        <p:spPr/>
        <p:txBody>
          <a:bodyPr/>
          <a:lstStyle/>
          <a:p>
            <a:r>
              <a:rPr lang="fr-FR" dirty="0" err="1"/>
              <a:t>Ergebnisse</a:t>
            </a:r>
            <a:endParaRPr lang="fr-CH" dirty="0"/>
          </a:p>
        </p:txBody>
      </p:sp>
      <p:cxnSp>
        <p:nvCxnSpPr>
          <p:cNvPr id="5" name="Connecteur droit 4">
            <a:extLst>
              <a:ext uri="{FF2B5EF4-FFF2-40B4-BE49-F238E27FC236}">
                <a16:creationId xmlns:a16="http://schemas.microsoft.com/office/drawing/2014/main" id="{C4BE2E81-BF0C-4A7E-A019-AD9370A70988}"/>
              </a:ext>
            </a:extLst>
          </p:cNvPr>
          <p:cNvCxnSpPr/>
          <p:nvPr/>
        </p:nvCxnSpPr>
        <p:spPr>
          <a:xfrm>
            <a:off x="4151784" y="2204864"/>
            <a:ext cx="511256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388267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337A94-E637-4B18-9D92-FB5ADBCA5056}"/>
              </a:ext>
            </a:extLst>
          </p:cNvPr>
          <p:cNvSpPr>
            <a:spLocks noGrp="1"/>
          </p:cNvSpPr>
          <p:nvPr>
            <p:ph type="title"/>
          </p:nvPr>
        </p:nvSpPr>
        <p:spPr/>
        <p:txBody>
          <a:bodyPr/>
          <a:lstStyle/>
          <a:p>
            <a:r>
              <a:rPr lang="fr-FR" dirty="0" err="1"/>
              <a:t>Wirtschaftlichkeit</a:t>
            </a:r>
            <a:endParaRPr lang="fr-CH" dirty="0"/>
          </a:p>
        </p:txBody>
      </p:sp>
      <p:sp>
        <p:nvSpPr>
          <p:cNvPr id="4" name="Espace réservé du texte 3">
            <a:extLst>
              <a:ext uri="{FF2B5EF4-FFF2-40B4-BE49-F238E27FC236}">
                <a16:creationId xmlns:a16="http://schemas.microsoft.com/office/drawing/2014/main" id="{B57E38E4-BD95-4482-B373-504843A7C714}"/>
              </a:ext>
            </a:extLst>
          </p:cNvPr>
          <p:cNvSpPr>
            <a:spLocks noGrp="1"/>
          </p:cNvSpPr>
          <p:nvPr>
            <p:ph type="body" sz="quarter" idx="13"/>
          </p:nvPr>
        </p:nvSpPr>
        <p:spPr/>
        <p:txBody>
          <a:bodyPr/>
          <a:lstStyle/>
          <a:p>
            <a:r>
              <a:rPr lang="fr-FR" dirty="0" err="1"/>
              <a:t>Sensitivitätsanalyse</a:t>
            </a:r>
            <a:endParaRPr lang="fr-CH" dirty="0"/>
          </a:p>
        </p:txBody>
      </p:sp>
      <p:sp>
        <p:nvSpPr>
          <p:cNvPr id="5" name="Espace réservé du contenu 4">
            <a:extLst>
              <a:ext uri="{FF2B5EF4-FFF2-40B4-BE49-F238E27FC236}">
                <a16:creationId xmlns:a16="http://schemas.microsoft.com/office/drawing/2014/main" id="{8AF45989-9CA1-450E-894A-58726EEA6F7E}"/>
              </a:ext>
            </a:extLst>
          </p:cNvPr>
          <p:cNvSpPr>
            <a:spLocks noGrp="1"/>
          </p:cNvSpPr>
          <p:nvPr>
            <p:ph sz="half" idx="2"/>
          </p:nvPr>
        </p:nvSpPr>
        <p:spPr>
          <a:xfrm>
            <a:off x="2235280" y="980729"/>
            <a:ext cx="8245580" cy="5610007"/>
          </a:xfrm>
        </p:spPr>
        <p:txBody>
          <a:bodyPr/>
          <a:lstStyle/>
          <a:p>
            <a:r>
              <a:rPr lang="de-CH" dirty="0"/>
              <a:t>Einfluss der Investitionskosten relativ niedrig</a:t>
            </a:r>
          </a:p>
          <a:p>
            <a:r>
              <a:rPr lang="de-CH" dirty="0"/>
              <a:t>Einfluss vom Strompreis sehr hoch</a:t>
            </a:r>
          </a:p>
        </p:txBody>
      </p:sp>
      <p:pic>
        <p:nvPicPr>
          <p:cNvPr id="5122" name="Picture 2">
            <a:extLst>
              <a:ext uri="{FF2B5EF4-FFF2-40B4-BE49-F238E27FC236}">
                <a16:creationId xmlns:a16="http://schemas.microsoft.com/office/drawing/2014/main" id="{9D9AE35F-79AD-4A34-BF7F-410247BEBA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6285" y="2198433"/>
            <a:ext cx="7245301" cy="19623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123" name="Picture 3">
            <a:extLst>
              <a:ext uri="{FF2B5EF4-FFF2-40B4-BE49-F238E27FC236}">
                <a16:creationId xmlns:a16="http://schemas.microsoft.com/office/drawing/2014/main" id="{31AA2BE8-3162-4943-A32B-D3F4CF9E45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6284" y="4273263"/>
            <a:ext cx="7347754" cy="18191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849502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F59B4986-9A34-5146-B689-ABC2D03F9955}"/>
              </a:ext>
            </a:extLst>
          </p:cNvPr>
          <p:cNvSpPr>
            <a:spLocks noGrp="1"/>
          </p:cNvSpPr>
          <p:nvPr>
            <p:ph type="ctrTitle"/>
          </p:nvPr>
        </p:nvSpPr>
        <p:spPr>
          <a:xfrm>
            <a:off x="1163781" y="777239"/>
            <a:ext cx="9809019" cy="5041670"/>
          </a:xfrm>
          <a:solidFill>
            <a:schemeClr val="bg1">
              <a:alpha val="88000"/>
            </a:schemeClr>
          </a:solidFill>
          <a:ln>
            <a:solidFill>
              <a:prstClr val="black"/>
            </a:solidFill>
            <a:prstDash val="dash"/>
          </a:ln>
          <a:effectLst>
            <a:softEdge rad="0"/>
          </a:effectLst>
        </p:spPr>
        <p:txBody>
          <a:bodyPr vert="horz" lIns="91440" tIns="45720" rIns="91440" bIns="45720" rtlCol="0" anchor="ctr">
            <a:noAutofit/>
          </a:bodyPr>
          <a:lstStyle/>
          <a:p>
            <a:r>
              <a:rPr lang="fr-CH" sz="4000" dirty="0">
                <a:solidFill>
                  <a:schemeClr val="bg1"/>
                </a:solidFill>
                <a:latin typeface="American Typewriter" panose="02090604020004020304" pitchFamily="18" charset="77"/>
                <a:hlinkClick r:id="rId3">
                  <a:extLst>
                    <a:ext uri="{A12FA001-AC4F-418D-AE19-62706E023703}">
                      <ahyp:hlinkClr xmlns:ahyp="http://schemas.microsoft.com/office/drawing/2018/hyperlinkcolor" val="tx"/>
                    </a:ext>
                  </a:extLst>
                </a:hlinkClick>
              </a:rPr>
              <a:t>🔥 </a:t>
            </a:r>
            <a:r>
              <a:rPr lang="de-CH" sz="5400" b="1" dirty="0">
                <a:solidFill>
                  <a:srgbClr val="C00000"/>
                </a:solidFill>
              </a:rPr>
              <a:t>Ein warmes Willkommen!</a:t>
            </a:r>
            <a:r>
              <a:rPr lang="fr-CH" sz="5400" dirty="0">
                <a:solidFill>
                  <a:schemeClr val="bg1"/>
                </a:solidFill>
                <a:latin typeface="American Typewriter" panose="02090604020004020304" pitchFamily="18" charset="77"/>
                <a:hlinkClick r:id="rId3">
                  <a:extLst>
                    <a:ext uri="{A12FA001-AC4F-418D-AE19-62706E023703}">
                      <ahyp:hlinkClr xmlns:ahyp="http://schemas.microsoft.com/office/drawing/2018/hyperlinkcolor" val="tx"/>
                    </a:ext>
                  </a:extLst>
                </a:hlinkClick>
              </a:rPr>
              <a:t> </a:t>
            </a:r>
            <a:r>
              <a:rPr lang="fr-CH" sz="4000" dirty="0">
                <a:solidFill>
                  <a:schemeClr val="bg1"/>
                </a:solidFill>
                <a:latin typeface="American Typewriter" panose="02090604020004020304" pitchFamily="18" charset="77"/>
                <a:hlinkClick r:id="rId3">
                  <a:extLst>
                    <a:ext uri="{A12FA001-AC4F-418D-AE19-62706E023703}">
                      <ahyp:hlinkClr xmlns:ahyp="http://schemas.microsoft.com/office/drawing/2018/hyperlinkcolor" val="tx"/>
                    </a:ext>
                  </a:extLst>
                </a:hlinkClick>
              </a:rPr>
              <a:t>🔥</a:t>
            </a:r>
            <a:endParaRPr lang="de-CH" sz="4000" b="1" dirty="0">
              <a:solidFill>
                <a:srgbClr val="C00000"/>
              </a:solidFill>
            </a:endParaRPr>
          </a:p>
        </p:txBody>
      </p:sp>
      <p:sp>
        <p:nvSpPr>
          <p:cNvPr id="11" name="ZoneTexte 10">
            <a:extLst>
              <a:ext uri="{FF2B5EF4-FFF2-40B4-BE49-F238E27FC236}">
                <a16:creationId xmlns:a16="http://schemas.microsoft.com/office/drawing/2014/main" id="{1D7DE5D7-70AA-424E-BBE3-8655661BDF2C}"/>
              </a:ext>
            </a:extLst>
          </p:cNvPr>
          <p:cNvSpPr txBox="1"/>
          <p:nvPr/>
        </p:nvSpPr>
        <p:spPr>
          <a:xfrm>
            <a:off x="-1113905" y="-3225338"/>
            <a:ext cx="184731" cy="369332"/>
          </a:xfrm>
          <a:prstGeom prst="rect">
            <a:avLst/>
          </a:prstGeom>
          <a:noFill/>
        </p:spPr>
        <p:txBody>
          <a:bodyPr wrap="none" rtlCol="0">
            <a:spAutoFit/>
          </a:bodyPr>
          <a:lstStyle/>
          <a:p>
            <a:endParaRPr lang="de-CH" dirty="0"/>
          </a:p>
        </p:txBody>
      </p:sp>
      <p:sp>
        <p:nvSpPr>
          <p:cNvPr id="12" name="ZoneTexte 11">
            <a:extLst>
              <a:ext uri="{FF2B5EF4-FFF2-40B4-BE49-F238E27FC236}">
                <a16:creationId xmlns:a16="http://schemas.microsoft.com/office/drawing/2014/main" id="{2AE0F721-CAC0-C549-AEEC-2690546E0110}"/>
              </a:ext>
            </a:extLst>
          </p:cNvPr>
          <p:cNvSpPr txBox="1"/>
          <p:nvPr/>
        </p:nvSpPr>
        <p:spPr>
          <a:xfrm>
            <a:off x="5137265" y="-3857105"/>
            <a:ext cx="184731" cy="369332"/>
          </a:xfrm>
          <a:prstGeom prst="rect">
            <a:avLst/>
          </a:prstGeom>
          <a:noFill/>
        </p:spPr>
        <p:txBody>
          <a:bodyPr wrap="none" rtlCol="0">
            <a:spAutoFit/>
          </a:bodyPr>
          <a:lstStyle/>
          <a:p>
            <a:endParaRPr lang="de-CH" dirty="0"/>
          </a:p>
        </p:txBody>
      </p:sp>
      <p:sp>
        <p:nvSpPr>
          <p:cNvPr id="13" name="Rectangle 12">
            <a:extLst>
              <a:ext uri="{FF2B5EF4-FFF2-40B4-BE49-F238E27FC236}">
                <a16:creationId xmlns:a16="http://schemas.microsoft.com/office/drawing/2014/main" id="{71015C8C-BC57-C449-9FB1-D4DF95FC8590}"/>
              </a:ext>
            </a:extLst>
          </p:cNvPr>
          <p:cNvSpPr/>
          <p:nvPr/>
        </p:nvSpPr>
        <p:spPr>
          <a:xfrm>
            <a:off x="0" y="6550428"/>
            <a:ext cx="12192000" cy="369332"/>
          </a:xfrm>
          <a:prstGeom prst="rect">
            <a:avLst/>
          </a:prstGeom>
          <a:solidFill>
            <a:schemeClr val="bg1">
              <a:lumMod val="75000"/>
              <a:alpha val="35000"/>
            </a:schemeClr>
          </a:solidFill>
        </p:spPr>
        <p:txBody>
          <a:bodyPr wrap="square">
            <a:spAutoFit/>
          </a:bodyPr>
          <a:lstStyle/>
          <a:p>
            <a:pPr algn="ctr"/>
            <a:r>
              <a:rPr lang="de-CH" dirty="0"/>
              <a:t>Wärmeverbund Twann</a:t>
            </a:r>
          </a:p>
        </p:txBody>
      </p:sp>
      <p:sp>
        <p:nvSpPr>
          <p:cNvPr id="15" name="ZoneTexte 14">
            <a:extLst>
              <a:ext uri="{FF2B5EF4-FFF2-40B4-BE49-F238E27FC236}">
                <a16:creationId xmlns:a16="http://schemas.microsoft.com/office/drawing/2014/main" id="{462B6B21-DA69-7841-A0FF-5E9071074E4D}"/>
              </a:ext>
            </a:extLst>
          </p:cNvPr>
          <p:cNvSpPr txBox="1"/>
          <p:nvPr/>
        </p:nvSpPr>
        <p:spPr>
          <a:xfrm>
            <a:off x="1429792" y="1055672"/>
            <a:ext cx="9231848" cy="707886"/>
          </a:xfrm>
          <a:prstGeom prst="rect">
            <a:avLst/>
          </a:prstGeom>
          <a:noFill/>
        </p:spPr>
        <p:txBody>
          <a:bodyPr wrap="square" rtlCol="0">
            <a:spAutoFit/>
          </a:bodyPr>
          <a:lstStyle/>
          <a:p>
            <a:br>
              <a:rPr lang="de-CH" sz="2000" dirty="0"/>
            </a:br>
            <a:endParaRPr lang="de-CH" sz="2000" dirty="0"/>
          </a:p>
        </p:txBody>
      </p:sp>
    </p:spTree>
    <p:extLst>
      <p:ext uri="{BB962C8B-B14F-4D97-AF65-F5344CB8AC3E}">
        <p14:creationId xmlns:p14="http://schemas.microsoft.com/office/powerpoint/2010/main" val="2541256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A74C20-B1F6-45C1-82C8-966A9637F125}"/>
              </a:ext>
            </a:extLst>
          </p:cNvPr>
          <p:cNvSpPr>
            <a:spLocks noGrp="1"/>
          </p:cNvSpPr>
          <p:nvPr>
            <p:ph type="title"/>
          </p:nvPr>
        </p:nvSpPr>
        <p:spPr/>
        <p:txBody>
          <a:bodyPr/>
          <a:lstStyle/>
          <a:p>
            <a:r>
              <a:rPr lang="fr-FR" dirty="0" err="1"/>
              <a:t>Schlussfolgerungen</a:t>
            </a:r>
            <a:r>
              <a:rPr lang="fr-FR" dirty="0"/>
              <a:t> &amp; </a:t>
            </a:r>
            <a:r>
              <a:rPr lang="fr-FR" dirty="0" err="1"/>
              <a:t>Empfehlungen</a:t>
            </a:r>
            <a:r>
              <a:rPr lang="fr-FR" dirty="0"/>
              <a:t> </a:t>
            </a:r>
            <a:endParaRPr lang="fr-CH" dirty="0"/>
          </a:p>
        </p:txBody>
      </p:sp>
      <p:sp>
        <p:nvSpPr>
          <p:cNvPr id="3" name="Espace réservé du contenu 2">
            <a:extLst>
              <a:ext uri="{FF2B5EF4-FFF2-40B4-BE49-F238E27FC236}">
                <a16:creationId xmlns:a16="http://schemas.microsoft.com/office/drawing/2014/main" id="{704BDB09-A3F8-4EC4-901E-4D716333E11D}"/>
              </a:ext>
            </a:extLst>
          </p:cNvPr>
          <p:cNvSpPr>
            <a:spLocks noGrp="1"/>
          </p:cNvSpPr>
          <p:nvPr>
            <p:ph sz="half" idx="2"/>
          </p:nvPr>
        </p:nvSpPr>
        <p:spPr/>
        <p:txBody>
          <a:bodyPr/>
          <a:lstStyle/>
          <a:p>
            <a:pPr lvl="0"/>
            <a:endParaRPr lang="fr-CH" sz="1800" dirty="0"/>
          </a:p>
          <a:p>
            <a:endParaRPr lang="fr-CH" sz="1800" dirty="0"/>
          </a:p>
        </p:txBody>
      </p:sp>
      <p:sp>
        <p:nvSpPr>
          <p:cNvPr id="4" name="Espace réservé du texte 3">
            <a:extLst>
              <a:ext uri="{FF2B5EF4-FFF2-40B4-BE49-F238E27FC236}">
                <a16:creationId xmlns:a16="http://schemas.microsoft.com/office/drawing/2014/main" id="{822F1254-A56A-4754-97DC-E7CE2F39A37C}"/>
              </a:ext>
            </a:extLst>
          </p:cNvPr>
          <p:cNvSpPr>
            <a:spLocks noGrp="1"/>
          </p:cNvSpPr>
          <p:nvPr>
            <p:ph type="body" sz="quarter" idx="13"/>
          </p:nvPr>
        </p:nvSpPr>
        <p:spPr/>
        <p:txBody>
          <a:bodyPr/>
          <a:lstStyle/>
          <a:p>
            <a:r>
              <a:rPr lang="fr-FR" dirty="0" err="1"/>
              <a:t>Vergleich</a:t>
            </a:r>
            <a:r>
              <a:rPr lang="fr-FR" dirty="0"/>
              <a:t> der </a:t>
            </a:r>
            <a:r>
              <a:rPr lang="fr-FR" dirty="0" err="1"/>
              <a:t>Lösungen</a:t>
            </a:r>
            <a:r>
              <a:rPr lang="fr-FR" dirty="0"/>
              <a:t> </a:t>
            </a:r>
            <a:endParaRPr lang="fr-CH" dirty="0"/>
          </a:p>
        </p:txBody>
      </p:sp>
      <p:graphicFrame>
        <p:nvGraphicFramePr>
          <p:cNvPr id="5" name="Tableau 5">
            <a:extLst>
              <a:ext uri="{FF2B5EF4-FFF2-40B4-BE49-F238E27FC236}">
                <a16:creationId xmlns:a16="http://schemas.microsoft.com/office/drawing/2014/main" id="{6A756027-97AC-446A-9227-788093E32C8C}"/>
              </a:ext>
            </a:extLst>
          </p:cNvPr>
          <p:cNvGraphicFramePr>
            <a:graphicFrameLocks noGrp="1"/>
          </p:cNvGraphicFramePr>
          <p:nvPr/>
        </p:nvGraphicFramePr>
        <p:xfrm>
          <a:off x="2279577" y="1004042"/>
          <a:ext cx="8272871" cy="5667630"/>
        </p:xfrm>
        <a:graphic>
          <a:graphicData uri="http://schemas.openxmlformats.org/drawingml/2006/table">
            <a:tbl>
              <a:tblPr firstRow="1" bandRow="1">
                <a:tableStyleId>{16D9F66E-5EB9-4882-86FB-DCBF35E3C3E4}</a:tableStyleId>
              </a:tblPr>
              <a:tblGrid>
                <a:gridCol w="1504119">
                  <a:extLst>
                    <a:ext uri="{9D8B030D-6E8A-4147-A177-3AD203B41FA5}">
                      <a16:colId xmlns:a16="http://schemas.microsoft.com/office/drawing/2014/main" val="1460529099"/>
                    </a:ext>
                  </a:extLst>
                </a:gridCol>
                <a:gridCol w="2088232">
                  <a:extLst>
                    <a:ext uri="{9D8B030D-6E8A-4147-A177-3AD203B41FA5}">
                      <a16:colId xmlns:a16="http://schemas.microsoft.com/office/drawing/2014/main" val="1113616025"/>
                    </a:ext>
                  </a:extLst>
                </a:gridCol>
                <a:gridCol w="2304256">
                  <a:extLst>
                    <a:ext uri="{9D8B030D-6E8A-4147-A177-3AD203B41FA5}">
                      <a16:colId xmlns:a16="http://schemas.microsoft.com/office/drawing/2014/main" val="1715009918"/>
                    </a:ext>
                  </a:extLst>
                </a:gridCol>
                <a:gridCol w="2376264">
                  <a:extLst>
                    <a:ext uri="{9D8B030D-6E8A-4147-A177-3AD203B41FA5}">
                      <a16:colId xmlns:a16="http://schemas.microsoft.com/office/drawing/2014/main" val="2890487581"/>
                    </a:ext>
                  </a:extLst>
                </a:gridCol>
              </a:tblGrid>
              <a:tr h="370840">
                <a:tc>
                  <a:txBody>
                    <a:bodyPr/>
                    <a:lstStyle/>
                    <a:p>
                      <a:endParaRPr lang="de-CH" sz="1200" noProof="0"/>
                    </a:p>
                  </a:txBody>
                  <a:tcPr/>
                </a:tc>
                <a:tc>
                  <a:txBody>
                    <a:bodyPr/>
                    <a:lstStyle/>
                    <a:p>
                      <a:r>
                        <a:rPr lang="de-CH" sz="1600" noProof="0" dirty="0"/>
                        <a:t>Holz</a:t>
                      </a:r>
                      <a:endParaRPr lang="de-CH" sz="1600" noProof="0" dirty="0">
                        <a:solidFill>
                          <a:schemeClr val="tx2"/>
                        </a:solidFill>
                      </a:endParaRPr>
                    </a:p>
                  </a:txBody>
                  <a:tcPr/>
                </a:tc>
                <a:tc>
                  <a:txBody>
                    <a:bodyPr/>
                    <a:lstStyle/>
                    <a:p>
                      <a:r>
                        <a:rPr lang="de-CH" sz="1600" noProof="0" dirty="0"/>
                        <a:t>Seewasser zentral</a:t>
                      </a:r>
                      <a:endParaRPr lang="de-CH" sz="1600" noProof="0" dirty="0">
                        <a:solidFill>
                          <a:schemeClr val="tx2"/>
                        </a:solidFill>
                      </a:endParaRPr>
                    </a:p>
                  </a:txBody>
                  <a:tcPr/>
                </a:tc>
                <a:tc>
                  <a:txBody>
                    <a:bodyPr/>
                    <a:lstStyle/>
                    <a:p>
                      <a:r>
                        <a:rPr lang="de-CH" sz="1600" noProof="0" dirty="0"/>
                        <a:t>Seewasser dezentral</a:t>
                      </a:r>
                      <a:endParaRPr lang="de-CH" sz="1600" noProof="0" dirty="0">
                        <a:solidFill>
                          <a:schemeClr val="tx2"/>
                        </a:solidFill>
                      </a:endParaRPr>
                    </a:p>
                  </a:txBody>
                  <a:tcPr/>
                </a:tc>
                <a:extLst>
                  <a:ext uri="{0D108BD9-81ED-4DB2-BD59-A6C34878D82A}">
                    <a16:rowId xmlns:a16="http://schemas.microsoft.com/office/drawing/2014/main" val="3200700687"/>
                  </a:ext>
                </a:extLst>
              </a:tr>
              <a:tr h="536945">
                <a:tc>
                  <a:txBody>
                    <a:bodyPr/>
                    <a:lstStyle/>
                    <a:p>
                      <a:r>
                        <a:rPr lang="de-CH" sz="1200" b="1" noProof="0" dirty="0">
                          <a:solidFill>
                            <a:schemeClr val="tx1"/>
                          </a:solidFill>
                        </a:rPr>
                        <a:t>Wärmepreis </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CH" sz="1200" noProof="0" dirty="0">
                          <a:solidFill>
                            <a:srgbClr val="336600"/>
                          </a:solidFill>
                        </a:rPr>
                        <a:t>Günstige Energie, auch mit tiefer Anschlussquote</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CH" sz="1200" kern="1200" noProof="0" dirty="0">
                          <a:solidFill>
                            <a:schemeClr val="tx1"/>
                          </a:solidFill>
                        </a:rPr>
                        <a:t>Erfordert breite Unterstützung (</a:t>
                      </a:r>
                      <a:r>
                        <a:rPr lang="de-CH" sz="1200" kern="1200" dirty="0">
                          <a:solidFill>
                            <a:schemeClr val="tx1"/>
                          </a:solidFill>
                        </a:rPr>
                        <a:t>Anschlussquote</a:t>
                      </a:r>
                      <a:r>
                        <a:rPr lang="de-CH" sz="1200" kern="1200" noProof="0" dirty="0">
                          <a:solidFill>
                            <a:schemeClr val="tx1"/>
                          </a:solidFill>
                        </a:rPr>
                        <a:t>), </a:t>
                      </a:r>
                      <a:br>
                        <a:rPr lang="de-CH" sz="1200" kern="1200" noProof="0" dirty="0">
                          <a:solidFill>
                            <a:schemeClr val="tx1"/>
                          </a:solidFill>
                        </a:rPr>
                      </a:br>
                      <a:r>
                        <a:rPr lang="de-CH" sz="1200" kern="1200" noProof="0" dirty="0">
                          <a:solidFill>
                            <a:srgbClr val="C00000"/>
                          </a:solidFill>
                        </a:rPr>
                        <a:t>Teurer als Holz</a:t>
                      </a:r>
                      <a:endParaRPr lang="de-CH" sz="1200" kern="1200" noProof="0" dirty="0">
                        <a:solidFill>
                          <a:srgbClr val="C00000"/>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CH" sz="1200" kern="1200" noProof="0" dirty="0">
                          <a:solidFill>
                            <a:schemeClr val="tx1"/>
                          </a:solidFill>
                        </a:rPr>
                        <a:t>Erfordert breite Unterstützung (grosse </a:t>
                      </a:r>
                      <a:r>
                        <a:rPr lang="de-CH" sz="1200" kern="1200" dirty="0">
                          <a:solidFill>
                            <a:schemeClr val="tx1"/>
                          </a:solidFill>
                        </a:rPr>
                        <a:t>Anschlussquote</a:t>
                      </a:r>
                      <a:r>
                        <a:rPr lang="de-CH" sz="1200" kern="1200" noProof="0" dirty="0">
                          <a:solidFill>
                            <a:schemeClr val="tx1"/>
                          </a:solidFill>
                        </a:rPr>
                        <a:t>),</a:t>
                      </a:r>
                      <a:br>
                        <a:rPr lang="de-CH" sz="1200" kern="1200" noProof="0" dirty="0">
                          <a:solidFill>
                            <a:schemeClr val="tx1"/>
                          </a:solidFill>
                        </a:rPr>
                      </a:br>
                      <a:r>
                        <a:rPr lang="de-CH" sz="1200" kern="1200" noProof="0" dirty="0">
                          <a:solidFill>
                            <a:srgbClr val="C00000"/>
                          </a:solidFill>
                        </a:rPr>
                        <a:t>Teurer als Holz</a:t>
                      </a:r>
                      <a:endParaRPr lang="de-CH" sz="1200" kern="1200" noProof="0" dirty="0">
                        <a:solidFill>
                          <a:srgbClr val="C00000"/>
                        </a:solidFill>
                        <a:latin typeface="+mn-lt"/>
                        <a:ea typeface="+mn-ea"/>
                        <a:cs typeface="+mn-cs"/>
                      </a:endParaRPr>
                    </a:p>
                  </a:txBody>
                  <a:tcPr/>
                </a:tc>
                <a:extLst>
                  <a:ext uri="{0D108BD9-81ED-4DB2-BD59-A6C34878D82A}">
                    <a16:rowId xmlns:a16="http://schemas.microsoft.com/office/drawing/2014/main" val="3109254655"/>
                  </a:ext>
                </a:extLst>
              </a:tr>
              <a:tr h="536945">
                <a:tc>
                  <a:txBody>
                    <a:bodyPr/>
                    <a:lstStyle/>
                    <a:p>
                      <a:r>
                        <a:rPr lang="de-CH" sz="1200" b="1" noProof="0" dirty="0">
                          <a:solidFill>
                            <a:schemeClr val="tx1"/>
                          </a:solidFill>
                        </a:rPr>
                        <a:t>Qualität der Energiequelle</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CH" sz="1200" noProof="0" dirty="0">
                          <a:solidFill>
                            <a:srgbClr val="336600"/>
                          </a:solidFill>
                        </a:rPr>
                        <a:t>100% erneuerbar</a:t>
                      </a:r>
                    </a:p>
                    <a:p>
                      <a:pPr marL="0" marR="0" lvl="0" indent="0" algn="l" defTabSz="914400" rtl="0" eaLnBrk="1" fontAlgn="auto" latinLnBrk="0" hangingPunct="1">
                        <a:lnSpc>
                          <a:spcPct val="100000"/>
                        </a:lnSpc>
                        <a:spcBef>
                          <a:spcPts val="0"/>
                        </a:spcBef>
                        <a:spcAft>
                          <a:spcPts val="600"/>
                        </a:spcAft>
                        <a:buClrTx/>
                        <a:buSzTx/>
                        <a:buFontTx/>
                        <a:buNone/>
                        <a:tabLst/>
                        <a:defRPr/>
                      </a:pPr>
                      <a:r>
                        <a:rPr lang="de-DE" sz="1200" kern="1200" noProof="0" dirty="0">
                          <a:solidFill>
                            <a:srgbClr val="C00000"/>
                          </a:solidFill>
                          <a:latin typeface="+mn-lt"/>
                          <a:ea typeface="+mn-ea"/>
                          <a:cs typeface="+mn-cs"/>
                        </a:rPr>
                        <a:t>Holz ist eine begrenzte Ressource</a:t>
                      </a:r>
                      <a:endParaRPr lang="de-CH" sz="1200" kern="1200" noProof="0" dirty="0">
                        <a:solidFill>
                          <a:srgbClr val="C00000"/>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CH" sz="1200" noProof="0" dirty="0">
                          <a:solidFill>
                            <a:srgbClr val="336600"/>
                          </a:solidFill>
                        </a:rPr>
                        <a:t>100% erneuerbar mit Ökostrom</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CH" sz="1200" noProof="0" dirty="0">
                          <a:solidFill>
                            <a:srgbClr val="336600"/>
                          </a:solidFill>
                        </a:rPr>
                        <a:t>100% erneuerbar mit Ökostrom</a:t>
                      </a:r>
                    </a:p>
                  </a:txBody>
                  <a:tcPr/>
                </a:tc>
                <a:extLst>
                  <a:ext uri="{0D108BD9-81ED-4DB2-BD59-A6C34878D82A}">
                    <a16:rowId xmlns:a16="http://schemas.microsoft.com/office/drawing/2014/main" val="4263973864"/>
                  </a:ext>
                </a:extLst>
              </a:tr>
              <a:tr h="0">
                <a:tc>
                  <a:txBody>
                    <a:bodyPr/>
                    <a:lstStyle/>
                    <a:p>
                      <a:r>
                        <a:rPr lang="de-CH" sz="1200" b="1" noProof="0" dirty="0"/>
                        <a:t>Emissionen</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CH" sz="1200" noProof="0" dirty="0">
                          <a:solidFill>
                            <a:srgbClr val="C00000"/>
                          </a:solidFill>
                        </a:rPr>
                        <a:t>Kamin + Emissionen</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CH" sz="1200" noProof="0" dirty="0">
                          <a:solidFill>
                            <a:srgbClr val="336600"/>
                          </a:solidFill>
                        </a:rPr>
                        <a:t>keine</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CH" sz="1200" noProof="0" dirty="0">
                          <a:solidFill>
                            <a:srgbClr val="336600"/>
                          </a:solidFill>
                        </a:rPr>
                        <a:t>keine</a:t>
                      </a:r>
                    </a:p>
                  </a:txBody>
                  <a:tcPr/>
                </a:tc>
                <a:extLst>
                  <a:ext uri="{0D108BD9-81ED-4DB2-BD59-A6C34878D82A}">
                    <a16:rowId xmlns:a16="http://schemas.microsoft.com/office/drawing/2014/main" val="856212624"/>
                  </a:ext>
                </a:extLst>
              </a:tr>
              <a:tr h="536945">
                <a:tc>
                  <a:txBody>
                    <a:bodyPr/>
                    <a:lstStyle/>
                    <a:p>
                      <a:r>
                        <a:rPr lang="de-CH" sz="1200" b="1" noProof="0" dirty="0"/>
                        <a:t>Ausrüstung</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CH" sz="1200" noProof="0" dirty="0"/>
                        <a:t>Grosse zentrale Holz-Heizanlage</a:t>
                      </a:r>
                    </a:p>
                    <a:p>
                      <a:pPr>
                        <a:spcAft>
                          <a:spcPts val="600"/>
                        </a:spcAft>
                      </a:pPr>
                      <a:r>
                        <a:rPr lang="de-CH" sz="1200" noProof="0" dirty="0"/>
                        <a:t>LKW o. Traktor für regelmässige Holzlieferungen</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CH" sz="1200" noProof="0" dirty="0">
                          <a:solidFill>
                            <a:schemeClr val="tx1"/>
                          </a:solidFill>
                        </a:rPr>
                        <a:t>Pumpwerk + grosse</a:t>
                      </a:r>
                      <a:r>
                        <a:rPr lang="de-CH" sz="1200" noProof="0" dirty="0"/>
                        <a:t> zentrale Wärmepumpe</a:t>
                      </a:r>
                    </a:p>
                    <a:p>
                      <a:pPr marL="0" marR="0" lvl="0" indent="0" algn="l" defTabSz="914400" rtl="0" eaLnBrk="1" fontAlgn="auto" latinLnBrk="0" hangingPunct="1">
                        <a:lnSpc>
                          <a:spcPct val="100000"/>
                        </a:lnSpc>
                        <a:spcBef>
                          <a:spcPts val="0"/>
                        </a:spcBef>
                        <a:spcAft>
                          <a:spcPts val="600"/>
                        </a:spcAft>
                        <a:buClrTx/>
                        <a:buSzTx/>
                        <a:buFontTx/>
                        <a:buNone/>
                        <a:tabLst/>
                        <a:defRPr/>
                      </a:pPr>
                      <a:r>
                        <a:rPr lang="de-CH" sz="1200" noProof="0" dirty="0">
                          <a:solidFill>
                            <a:srgbClr val="336600"/>
                          </a:solidFill>
                        </a:rPr>
                        <a:t>(Keine Brennstofflieferung)</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CH" sz="1200" noProof="0" dirty="0">
                          <a:solidFill>
                            <a:srgbClr val="336600"/>
                          </a:solidFill>
                        </a:rPr>
                        <a:t>Rel. kleines Pumpwerk</a:t>
                      </a:r>
                    </a:p>
                    <a:p>
                      <a:pPr marL="0" marR="0" lvl="0" indent="0" algn="l" defTabSz="914400" rtl="0" eaLnBrk="1" fontAlgn="auto" latinLnBrk="0" hangingPunct="1">
                        <a:lnSpc>
                          <a:spcPct val="100000"/>
                        </a:lnSpc>
                        <a:spcBef>
                          <a:spcPts val="0"/>
                        </a:spcBef>
                        <a:spcAft>
                          <a:spcPts val="600"/>
                        </a:spcAft>
                        <a:buClrTx/>
                        <a:buSzTx/>
                        <a:buFontTx/>
                        <a:buNone/>
                        <a:tabLst/>
                        <a:defRPr/>
                      </a:pPr>
                      <a:r>
                        <a:rPr lang="de-CH" sz="1200" noProof="0" dirty="0">
                          <a:solidFill>
                            <a:schemeClr val="tx1"/>
                          </a:solidFill>
                        </a:rPr>
                        <a:t>Kleine individuelle Wärmepumpen</a:t>
                      </a:r>
                    </a:p>
                    <a:p>
                      <a:pPr marL="0" marR="0" lvl="0" indent="0" algn="l" defTabSz="914400" rtl="0" eaLnBrk="1" fontAlgn="auto" latinLnBrk="0" hangingPunct="1">
                        <a:lnSpc>
                          <a:spcPct val="100000"/>
                        </a:lnSpc>
                        <a:spcBef>
                          <a:spcPts val="0"/>
                        </a:spcBef>
                        <a:spcAft>
                          <a:spcPts val="600"/>
                        </a:spcAft>
                        <a:buClrTx/>
                        <a:buSzTx/>
                        <a:buFontTx/>
                        <a:buNone/>
                        <a:tabLst/>
                        <a:defRPr/>
                      </a:pPr>
                      <a:r>
                        <a:rPr lang="de-CH" sz="1200" noProof="0" dirty="0">
                          <a:solidFill>
                            <a:srgbClr val="336600"/>
                          </a:solidFill>
                        </a:rPr>
                        <a:t>(Keine Brennstofflieferung)</a:t>
                      </a:r>
                    </a:p>
                    <a:p>
                      <a:pPr marL="0" marR="0" lvl="0" indent="0" algn="l" defTabSz="914400" rtl="0" eaLnBrk="1" fontAlgn="auto" latinLnBrk="0" hangingPunct="1">
                        <a:lnSpc>
                          <a:spcPct val="100000"/>
                        </a:lnSpc>
                        <a:spcBef>
                          <a:spcPts val="0"/>
                        </a:spcBef>
                        <a:spcAft>
                          <a:spcPts val="600"/>
                        </a:spcAft>
                        <a:buClrTx/>
                        <a:buSzTx/>
                        <a:buFontTx/>
                        <a:buNone/>
                        <a:tabLst/>
                        <a:defRPr/>
                      </a:pPr>
                      <a:r>
                        <a:rPr lang="de-CH" sz="1200" noProof="0" dirty="0"/>
                        <a:t>Innovativ!</a:t>
                      </a:r>
                      <a:endParaRPr lang="de-CH" sz="1200" noProof="0" dirty="0">
                        <a:solidFill>
                          <a:schemeClr val="tx1"/>
                        </a:solidFill>
                      </a:endParaRPr>
                    </a:p>
                  </a:txBody>
                  <a:tcPr/>
                </a:tc>
                <a:extLst>
                  <a:ext uri="{0D108BD9-81ED-4DB2-BD59-A6C34878D82A}">
                    <a16:rowId xmlns:a16="http://schemas.microsoft.com/office/drawing/2014/main" val="1332485053"/>
                  </a:ext>
                </a:extLst>
              </a:tr>
              <a:tr h="374270">
                <a:tc>
                  <a:txBody>
                    <a:bodyPr/>
                    <a:lstStyle/>
                    <a:p>
                      <a:r>
                        <a:rPr lang="de-CH" sz="1200" b="1" noProof="0" dirty="0"/>
                        <a:t>Kühlung</a:t>
                      </a:r>
                    </a:p>
                  </a:txBody>
                  <a:tcPr/>
                </a:tc>
                <a:tc>
                  <a:txBody>
                    <a:bodyPr/>
                    <a:lstStyle/>
                    <a:p>
                      <a:pPr>
                        <a:spcAft>
                          <a:spcPts val="600"/>
                        </a:spcAft>
                      </a:pPr>
                      <a:r>
                        <a:rPr lang="de-CH" sz="1200" noProof="0" dirty="0">
                          <a:solidFill>
                            <a:srgbClr val="C00000"/>
                          </a:solidFill>
                        </a:rPr>
                        <a:t>Nicht möglich</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CH" sz="1200" noProof="0" dirty="0">
                          <a:solidFill>
                            <a:srgbClr val="C00000"/>
                          </a:solidFill>
                        </a:rPr>
                        <a:t>Nicht möglich</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CH" sz="1200" noProof="0" dirty="0">
                          <a:solidFill>
                            <a:srgbClr val="336600"/>
                          </a:solidFill>
                        </a:rPr>
                        <a:t>Ja</a:t>
                      </a:r>
                    </a:p>
                  </a:txBody>
                  <a:tcPr/>
                </a:tc>
                <a:extLst>
                  <a:ext uri="{0D108BD9-81ED-4DB2-BD59-A6C34878D82A}">
                    <a16:rowId xmlns:a16="http://schemas.microsoft.com/office/drawing/2014/main" val="4071671316"/>
                  </a:ext>
                </a:extLst>
              </a:tr>
              <a:tr h="536945">
                <a:tc>
                  <a:txBody>
                    <a:bodyPr/>
                    <a:lstStyle/>
                    <a:p>
                      <a:r>
                        <a:rPr lang="de-CH" sz="1200" b="1" noProof="0" dirty="0"/>
                        <a:t>Effizienz</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CH" sz="1200" noProof="0" dirty="0">
                          <a:solidFill>
                            <a:schemeClr val="tx1"/>
                          </a:solidFill>
                        </a:rPr>
                        <a:t>Vorteil dank dem Gleichzeitigkeitsfaktor, </a:t>
                      </a:r>
                    </a:p>
                    <a:p>
                      <a:pPr marL="0" marR="0" lvl="0" indent="0" algn="l" defTabSz="914400" rtl="0" eaLnBrk="1" fontAlgn="auto" latinLnBrk="0" hangingPunct="1">
                        <a:lnSpc>
                          <a:spcPct val="100000"/>
                        </a:lnSpc>
                        <a:spcBef>
                          <a:spcPts val="0"/>
                        </a:spcBef>
                        <a:spcAft>
                          <a:spcPts val="600"/>
                        </a:spcAft>
                        <a:buClrTx/>
                        <a:buSzTx/>
                        <a:buFontTx/>
                        <a:buNone/>
                        <a:tabLst/>
                        <a:defRPr/>
                      </a:pPr>
                      <a:r>
                        <a:rPr lang="de-CH" sz="1200" noProof="0" dirty="0">
                          <a:solidFill>
                            <a:schemeClr val="tx1"/>
                          </a:solidFill>
                        </a:rPr>
                        <a:t>Wärmeverluste (Leitungen)</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CH" sz="1200" noProof="0" dirty="0">
                          <a:solidFill>
                            <a:schemeClr val="tx1"/>
                          </a:solidFill>
                        </a:rPr>
                        <a:t>Vorteil dank dem Gleichzeitigkeitsfaktor,  </a:t>
                      </a:r>
                    </a:p>
                    <a:p>
                      <a:pPr marL="0" marR="0" lvl="0" indent="0" algn="l" defTabSz="914400" rtl="0" eaLnBrk="1" fontAlgn="auto" latinLnBrk="0" hangingPunct="1">
                        <a:lnSpc>
                          <a:spcPct val="100000"/>
                        </a:lnSpc>
                        <a:spcBef>
                          <a:spcPts val="0"/>
                        </a:spcBef>
                        <a:spcAft>
                          <a:spcPts val="600"/>
                        </a:spcAft>
                        <a:buClrTx/>
                        <a:buSzTx/>
                        <a:buFontTx/>
                        <a:buNone/>
                        <a:tabLst/>
                        <a:defRPr/>
                      </a:pPr>
                      <a:r>
                        <a:rPr lang="de-CH" sz="1200" noProof="0" dirty="0">
                          <a:solidFill>
                            <a:schemeClr val="tx1"/>
                          </a:solidFill>
                        </a:rPr>
                        <a:t>Wärmeverluste (Leitungen),</a:t>
                      </a:r>
                    </a:p>
                    <a:p>
                      <a:pPr marL="0" marR="0" lvl="0" indent="0" algn="l" defTabSz="914400" rtl="0" eaLnBrk="1" fontAlgn="auto" latinLnBrk="0" hangingPunct="1">
                        <a:lnSpc>
                          <a:spcPct val="100000"/>
                        </a:lnSpc>
                        <a:spcBef>
                          <a:spcPts val="0"/>
                        </a:spcBef>
                        <a:spcAft>
                          <a:spcPts val="600"/>
                        </a:spcAft>
                        <a:buClrTx/>
                        <a:buSzTx/>
                        <a:buFontTx/>
                        <a:buNone/>
                        <a:tabLst/>
                        <a:defRPr/>
                      </a:pPr>
                      <a:r>
                        <a:rPr lang="de-DE" sz="1200" kern="50" dirty="0">
                          <a:solidFill>
                            <a:srgbClr val="C00000"/>
                          </a:solidFill>
                          <a:cs typeface="Arial" panose="020B0604020202020204" pitchFamily="34" charset="0"/>
                        </a:rPr>
                        <a:t>Effizienz wegen hohem Temperaturniveau eingeschränkt</a:t>
                      </a:r>
                      <a:endParaRPr lang="de-CH" sz="1200" noProof="0" dirty="0">
                        <a:solidFill>
                          <a:srgbClr val="C00000"/>
                        </a:solidFill>
                      </a:endParaRPr>
                    </a:p>
                  </a:txBody>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CH" sz="1200" noProof="0" dirty="0">
                          <a:solidFill>
                            <a:srgbClr val="336600"/>
                          </a:solidFill>
                        </a:rPr>
                        <a:t>Weniger Wärmeverluste,</a:t>
                      </a:r>
                    </a:p>
                    <a:p>
                      <a:pPr marL="0" marR="0" lvl="0" indent="0" algn="l" defTabSz="914400" rtl="0" eaLnBrk="1" fontAlgn="auto" latinLnBrk="0" hangingPunct="1">
                        <a:lnSpc>
                          <a:spcPct val="100000"/>
                        </a:lnSpc>
                        <a:spcBef>
                          <a:spcPts val="0"/>
                        </a:spcBef>
                        <a:spcAft>
                          <a:spcPts val="600"/>
                        </a:spcAft>
                        <a:buClrTx/>
                        <a:buSzTx/>
                        <a:buFontTx/>
                        <a:buNone/>
                        <a:tabLst/>
                        <a:defRPr/>
                      </a:pPr>
                      <a:r>
                        <a:rPr lang="de-DE" sz="1200" noProof="0" dirty="0">
                          <a:solidFill>
                            <a:schemeClr val="tx1"/>
                          </a:solidFill>
                        </a:rPr>
                        <a:t>Optimierte Wärmepumpe-Effizienz für jedes Haus</a:t>
                      </a:r>
                      <a:endParaRPr lang="de-CH" sz="1200" noProof="0" dirty="0">
                        <a:solidFill>
                          <a:schemeClr val="tx1"/>
                        </a:solidFill>
                      </a:endParaRPr>
                    </a:p>
                  </a:txBody>
                  <a:tcPr/>
                </a:tc>
                <a:extLst>
                  <a:ext uri="{0D108BD9-81ED-4DB2-BD59-A6C34878D82A}">
                    <a16:rowId xmlns:a16="http://schemas.microsoft.com/office/drawing/2014/main" val="2749187527"/>
                  </a:ext>
                </a:extLst>
              </a:tr>
              <a:tr h="0">
                <a:tc>
                  <a:txBody>
                    <a:bodyPr/>
                    <a:lstStyle/>
                    <a:p>
                      <a:r>
                        <a:rPr lang="de-CH" sz="1200" b="1" noProof="0" dirty="0"/>
                        <a:t>Wartungsaufwand</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CH" sz="1200" noProof="0" dirty="0">
                          <a:solidFill>
                            <a:srgbClr val="336600"/>
                          </a:solidFill>
                        </a:rPr>
                        <a:t>Technisch einfach</a:t>
                      </a:r>
                    </a:p>
                  </a:txBody>
                  <a:tcPr/>
                </a:tc>
                <a:tc>
                  <a:txBody>
                    <a:bodyPr/>
                    <a:lstStyle/>
                    <a:p>
                      <a:pPr>
                        <a:spcAft>
                          <a:spcPts val="600"/>
                        </a:spcAft>
                      </a:pPr>
                      <a:r>
                        <a:rPr lang="de-CH" sz="1200" noProof="0" dirty="0">
                          <a:solidFill>
                            <a:srgbClr val="336600"/>
                          </a:solidFill>
                        </a:rPr>
                        <a:t>Technisch relativ einfach</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CH" sz="1200" noProof="0" dirty="0">
                          <a:solidFill>
                            <a:srgbClr val="336600"/>
                          </a:solidFill>
                        </a:rPr>
                        <a:t>Technisch relativ einfach.</a:t>
                      </a:r>
                    </a:p>
                    <a:p>
                      <a:pPr marL="0" marR="0" lvl="0" indent="0" algn="l" defTabSz="914400" rtl="0" eaLnBrk="1" fontAlgn="auto" latinLnBrk="0" hangingPunct="1">
                        <a:lnSpc>
                          <a:spcPct val="100000"/>
                        </a:lnSpc>
                        <a:spcBef>
                          <a:spcPts val="0"/>
                        </a:spcBef>
                        <a:spcAft>
                          <a:spcPts val="600"/>
                        </a:spcAft>
                        <a:buClrTx/>
                        <a:buSzTx/>
                        <a:buFontTx/>
                        <a:buNone/>
                        <a:tabLst/>
                        <a:defRPr/>
                      </a:pPr>
                      <a:r>
                        <a:rPr lang="de-CH" sz="1200" kern="1200" noProof="0" dirty="0">
                          <a:solidFill>
                            <a:schemeClr val="tx1"/>
                          </a:solidFill>
                        </a:rPr>
                        <a:t>Wartung für den Betreiber aufwendiger (viele </a:t>
                      </a:r>
                      <a:r>
                        <a:rPr lang="de-CH" sz="1200" kern="1200" noProof="0" dirty="0" err="1">
                          <a:solidFill>
                            <a:schemeClr val="tx1"/>
                          </a:solidFill>
                        </a:rPr>
                        <a:t>dez.</a:t>
                      </a:r>
                      <a:r>
                        <a:rPr lang="de-CH" sz="1200" kern="1200" noProof="0" dirty="0">
                          <a:solidFill>
                            <a:schemeClr val="tx1"/>
                          </a:solidFill>
                        </a:rPr>
                        <a:t> WP)</a:t>
                      </a:r>
                      <a:endParaRPr lang="de-CH" sz="1200" noProof="0" dirty="0">
                        <a:solidFill>
                          <a:schemeClr val="tx1"/>
                        </a:solidFill>
                      </a:endParaRPr>
                    </a:p>
                  </a:txBody>
                  <a:tcPr/>
                </a:tc>
                <a:extLst>
                  <a:ext uri="{0D108BD9-81ED-4DB2-BD59-A6C34878D82A}">
                    <a16:rowId xmlns:a16="http://schemas.microsoft.com/office/drawing/2014/main" val="1884805049"/>
                  </a:ext>
                </a:extLst>
              </a:tr>
            </a:tbl>
          </a:graphicData>
        </a:graphic>
      </p:graphicFrame>
    </p:spTree>
    <p:extLst>
      <p:ext uri="{BB962C8B-B14F-4D97-AF65-F5344CB8AC3E}">
        <p14:creationId xmlns:p14="http://schemas.microsoft.com/office/powerpoint/2010/main" val="130986471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A74C20-B1F6-45C1-82C8-966A9637F125}"/>
              </a:ext>
            </a:extLst>
          </p:cNvPr>
          <p:cNvSpPr>
            <a:spLocks noGrp="1"/>
          </p:cNvSpPr>
          <p:nvPr>
            <p:ph type="title"/>
          </p:nvPr>
        </p:nvSpPr>
        <p:spPr/>
        <p:txBody>
          <a:bodyPr/>
          <a:lstStyle/>
          <a:p>
            <a:r>
              <a:rPr lang="fr-FR" dirty="0" err="1"/>
              <a:t>Schlussfolgerungen</a:t>
            </a:r>
            <a:r>
              <a:rPr lang="fr-FR" dirty="0"/>
              <a:t> &amp; </a:t>
            </a:r>
            <a:r>
              <a:rPr lang="fr-FR" dirty="0" err="1"/>
              <a:t>Empfehlungen</a:t>
            </a:r>
            <a:r>
              <a:rPr lang="fr-FR" dirty="0"/>
              <a:t> </a:t>
            </a:r>
            <a:endParaRPr lang="fr-CH" dirty="0"/>
          </a:p>
        </p:txBody>
      </p:sp>
      <p:sp>
        <p:nvSpPr>
          <p:cNvPr id="3" name="Espace réservé du contenu 2">
            <a:extLst>
              <a:ext uri="{FF2B5EF4-FFF2-40B4-BE49-F238E27FC236}">
                <a16:creationId xmlns:a16="http://schemas.microsoft.com/office/drawing/2014/main" id="{704BDB09-A3F8-4EC4-901E-4D716333E11D}"/>
              </a:ext>
            </a:extLst>
          </p:cNvPr>
          <p:cNvSpPr>
            <a:spLocks noGrp="1"/>
          </p:cNvSpPr>
          <p:nvPr>
            <p:ph sz="half" idx="2"/>
          </p:nvPr>
        </p:nvSpPr>
        <p:spPr/>
        <p:txBody>
          <a:bodyPr/>
          <a:lstStyle/>
          <a:p>
            <a:endParaRPr lang="de-CH" sz="2000" dirty="0"/>
          </a:p>
          <a:p>
            <a:r>
              <a:rPr lang="de-CH" sz="2000" dirty="0"/>
              <a:t>Wärmeverbund grundsätzlich technisch und wirtschaftlich umsetzbar </a:t>
            </a:r>
          </a:p>
          <a:p>
            <a:pPr marL="0" indent="0">
              <a:buNone/>
            </a:pPr>
            <a:endParaRPr lang="de-CH" sz="2000" dirty="0"/>
          </a:p>
          <a:p>
            <a:r>
              <a:rPr lang="de-CH" sz="2000" dirty="0"/>
              <a:t>Die Anschlussquote und die Grossverbraucher haben einen erheblichen Einfluss auf den Wärmepreis</a:t>
            </a:r>
          </a:p>
          <a:p>
            <a:pPr marL="0" indent="0">
              <a:buNone/>
            </a:pPr>
            <a:endParaRPr lang="de-CH" sz="2000" dirty="0"/>
          </a:p>
          <a:p>
            <a:r>
              <a:rPr lang="de-CH" sz="2000" dirty="0"/>
              <a:t>Die Leitungen sollten für die maximale Energielieferung dimensioniert werden (Szenario 75%) =&gt; Amortisation 50 Jahre</a:t>
            </a:r>
          </a:p>
          <a:p>
            <a:endParaRPr lang="de-CH" sz="2000" dirty="0"/>
          </a:p>
          <a:p>
            <a:r>
              <a:rPr lang="de-DE" sz="2000" dirty="0"/>
              <a:t>Investitionen im Zusammenhang mit den </a:t>
            </a:r>
            <a:r>
              <a:rPr lang="de-CH" sz="2000" dirty="0"/>
              <a:t>Wärmeerzeugers (Heizzentrale oder WP) </a:t>
            </a:r>
            <a:r>
              <a:rPr lang="de-DE" sz="2000" dirty="0"/>
              <a:t>können je nach Anschlussquote zeitlich gestaffelt werden </a:t>
            </a:r>
          </a:p>
          <a:p>
            <a:endParaRPr lang="de-CH" sz="2000" dirty="0"/>
          </a:p>
          <a:p>
            <a:r>
              <a:rPr lang="de-DE" sz="2000" dirty="0"/>
              <a:t>Die Entscheidung wird u.a. von der Gewichtung der diskutierten Vor- und Nachteile abhängen</a:t>
            </a:r>
            <a:endParaRPr lang="de-CH" sz="2000" dirty="0"/>
          </a:p>
        </p:txBody>
      </p:sp>
      <p:sp>
        <p:nvSpPr>
          <p:cNvPr id="4" name="Espace réservé du texte 3">
            <a:extLst>
              <a:ext uri="{FF2B5EF4-FFF2-40B4-BE49-F238E27FC236}">
                <a16:creationId xmlns:a16="http://schemas.microsoft.com/office/drawing/2014/main" id="{822F1254-A56A-4754-97DC-E7CE2F39A37C}"/>
              </a:ext>
            </a:extLst>
          </p:cNvPr>
          <p:cNvSpPr>
            <a:spLocks noGrp="1"/>
          </p:cNvSpPr>
          <p:nvPr>
            <p:ph type="body" sz="quarter" idx="13"/>
          </p:nvPr>
        </p:nvSpPr>
        <p:spPr/>
        <p:txBody>
          <a:bodyPr/>
          <a:lstStyle/>
          <a:p>
            <a:endParaRPr lang="fr-CH"/>
          </a:p>
        </p:txBody>
      </p:sp>
    </p:spTree>
    <p:extLst>
      <p:ext uri="{BB962C8B-B14F-4D97-AF65-F5344CB8AC3E}">
        <p14:creationId xmlns:p14="http://schemas.microsoft.com/office/powerpoint/2010/main" val="406005330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re 6"/>
          <p:cNvSpPr>
            <a:spLocks noGrp="1"/>
          </p:cNvSpPr>
          <p:nvPr>
            <p:ph type="title"/>
          </p:nvPr>
        </p:nvSpPr>
        <p:spPr/>
        <p:txBody>
          <a:bodyPr/>
          <a:lstStyle/>
          <a:p>
            <a:r>
              <a:rPr lang="fr-CH" dirty="0" err="1"/>
              <a:t>Danke</a:t>
            </a:r>
            <a:r>
              <a:rPr lang="fr-CH" dirty="0"/>
              <a:t> </a:t>
            </a:r>
            <a:r>
              <a:rPr lang="fr-CH" dirty="0" err="1"/>
              <a:t>für</a:t>
            </a:r>
            <a:r>
              <a:rPr lang="fr-CH" dirty="0"/>
              <a:t> die </a:t>
            </a:r>
            <a:r>
              <a:rPr lang="fr-CH" dirty="0" err="1"/>
              <a:t>Aufmerksamkeit</a:t>
            </a:r>
            <a:r>
              <a:rPr lang="fr-CH" dirty="0"/>
              <a:t> !</a:t>
            </a:r>
          </a:p>
        </p:txBody>
      </p:sp>
      <p:sp>
        <p:nvSpPr>
          <p:cNvPr id="4" name="Rectangle 3">
            <a:extLst>
              <a:ext uri="{FF2B5EF4-FFF2-40B4-BE49-F238E27FC236}">
                <a16:creationId xmlns:a16="http://schemas.microsoft.com/office/drawing/2014/main" id="{5A2F265F-7F29-4A60-8CF9-69C3BC4D25DE}"/>
              </a:ext>
            </a:extLst>
          </p:cNvPr>
          <p:cNvSpPr/>
          <p:nvPr/>
        </p:nvSpPr>
        <p:spPr>
          <a:xfrm>
            <a:off x="2207568" y="908721"/>
            <a:ext cx="4572000" cy="1692771"/>
          </a:xfrm>
          <a:prstGeom prst="rect">
            <a:avLst/>
          </a:prstGeom>
        </p:spPr>
        <p:txBody>
          <a:bodyPr>
            <a:spAutoFit/>
          </a:bodyPr>
          <a:lstStyle/>
          <a:p>
            <a:pPr fontAlgn="base">
              <a:spcBef>
                <a:spcPct val="0"/>
              </a:spcBef>
            </a:pPr>
            <a:r>
              <a:rPr lang="fr-FR" sz="1200" b="1" dirty="0">
                <a:solidFill>
                  <a:srgbClr val="993300"/>
                </a:solidFill>
                <a:latin typeface="Arial" panose="020B0604020202020204" pitchFamily="34" charset="0"/>
                <a:cs typeface="Times New Roman" panose="02020603050405020304" pitchFamily="18" charset="0"/>
              </a:rPr>
              <a:t>LAURE DESCHAINTRE</a:t>
            </a:r>
          </a:p>
          <a:p>
            <a:pPr fontAlgn="base">
              <a:spcBef>
                <a:spcPct val="0"/>
              </a:spcBef>
            </a:pPr>
            <a:r>
              <a:rPr lang="fr-CH" sz="1200" b="1" dirty="0">
                <a:solidFill>
                  <a:srgbClr val="993300"/>
                </a:solidFill>
                <a:latin typeface="Arial" panose="020B0604020202020204" pitchFamily="34" charset="0"/>
                <a:cs typeface="Times New Roman" panose="02020603050405020304" pitchFamily="18" charset="0"/>
              </a:rPr>
              <a:t>Cheffe de projet énergies renouvelables</a:t>
            </a:r>
            <a:endParaRPr lang="fr-FR" sz="1200" b="1" dirty="0">
              <a:solidFill>
                <a:srgbClr val="993300"/>
              </a:solidFill>
              <a:latin typeface="Arial" panose="020B0604020202020204" pitchFamily="34" charset="0"/>
              <a:cs typeface="Times New Roman" panose="02020603050405020304" pitchFamily="18" charset="0"/>
            </a:endParaRPr>
          </a:p>
          <a:p>
            <a:pPr fontAlgn="base">
              <a:spcBef>
                <a:spcPct val="0"/>
              </a:spcBef>
            </a:pPr>
            <a:r>
              <a:rPr lang="fr-CH" sz="1200" dirty="0">
                <a:solidFill>
                  <a:srgbClr val="993300"/>
                </a:solidFill>
                <a:latin typeface="Arial" panose="020B0604020202020204" pitchFamily="34" charset="0"/>
                <a:cs typeface="Times New Roman" panose="02020603050405020304" pitchFamily="18" charset="0"/>
              </a:rPr>
              <a:t>Ingénieur diplômée INSA Strasbourg</a:t>
            </a:r>
          </a:p>
          <a:p>
            <a:pPr fontAlgn="base">
              <a:spcBef>
                <a:spcPct val="0"/>
              </a:spcBef>
            </a:pPr>
            <a:endParaRPr lang="fr-CH" sz="1200" dirty="0">
              <a:solidFill>
                <a:srgbClr val="800000"/>
              </a:solidFill>
              <a:latin typeface="Arial" panose="020B0604020202020204" pitchFamily="34" charset="0"/>
              <a:ea typeface="Calibri" panose="020F0502020204030204" pitchFamily="34" charset="0"/>
              <a:cs typeface="Times New Roman" panose="02020603050405020304" pitchFamily="18" charset="0"/>
            </a:endParaRPr>
          </a:p>
          <a:p>
            <a:pPr marL="914400" indent="-228600" fontAlgn="base">
              <a:spcBef>
                <a:spcPct val="0"/>
              </a:spcBef>
            </a:pPr>
            <a:r>
              <a:rPr lang="fr-CH" sz="1200" dirty="0">
                <a:solidFill>
                  <a:srgbClr val="800000"/>
                </a:solidFill>
                <a:latin typeface="Arial" panose="020B0604020202020204" pitchFamily="34" charset="0"/>
                <a:ea typeface="Calibri" panose="020F0502020204030204" pitchFamily="34" charset="0"/>
                <a:cs typeface="Times New Roman" panose="02020603050405020304" pitchFamily="18" charset="0"/>
              </a:rPr>
              <a:t> </a:t>
            </a:r>
            <a:endParaRPr lang="fr-FR" sz="1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fontAlgn="base">
              <a:spcBef>
                <a:spcPct val="0"/>
              </a:spcBef>
            </a:pPr>
            <a:r>
              <a:rPr lang="fr-CH" sz="1200" b="1" dirty="0">
                <a:solidFill>
                  <a:srgbClr val="993300"/>
                </a:solidFill>
                <a:latin typeface="Arial" panose="020B0604020202020204" pitchFamily="34" charset="0"/>
                <a:ea typeface="Calibri" panose="020F0502020204030204" pitchFamily="34" charset="0"/>
                <a:cs typeface="Times New Roman" panose="02020603050405020304" pitchFamily="18" charset="0"/>
              </a:rPr>
              <a:t>PLANAIR SA • </a:t>
            </a:r>
            <a:r>
              <a:rPr lang="fr-CH" sz="1200" dirty="0">
                <a:solidFill>
                  <a:srgbClr val="993300"/>
                </a:solidFill>
                <a:latin typeface="Arial" panose="020B0604020202020204" pitchFamily="34" charset="0"/>
                <a:ea typeface="Calibri" panose="020F0502020204030204" pitchFamily="34" charset="0"/>
                <a:cs typeface="Times New Roman" panose="02020603050405020304" pitchFamily="18" charset="0"/>
              </a:rPr>
              <a:t>INGENIEURS CONSEILS SIA</a:t>
            </a:r>
            <a:endParaRPr lang="fr-FR" sz="1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fontAlgn="base">
              <a:spcBef>
                <a:spcPct val="0"/>
              </a:spcBef>
            </a:pPr>
            <a:r>
              <a:rPr lang="fr-CH" sz="1200" dirty="0">
                <a:solidFill>
                  <a:srgbClr val="993300"/>
                </a:solidFill>
                <a:latin typeface="Arial" panose="020B0604020202020204" pitchFamily="34" charset="0"/>
                <a:ea typeface="Calibri" panose="020F0502020204030204" pitchFamily="34" charset="0"/>
                <a:cs typeface="Times New Roman" panose="02020603050405020304" pitchFamily="18" charset="0"/>
              </a:rPr>
              <a:t>Galilée 6 • CH-1400 Yverdon-les-Bains • Suisse</a:t>
            </a:r>
            <a:endParaRPr lang="fr-FR" sz="1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fontAlgn="base">
              <a:spcBef>
                <a:spcPct val="0"/>
              </a:spcBef>
            </a:pPr>
            <a:r>
              <a:rPr lang="fr-CH" sz="1000" dirty="0">
                <a:solidFill>
                  <a:srgbClr val="993300"/>
                </a:solidFill>
                <a:latin typeface="Arial" panose="020B0604020202020204" pitchFamily="34" charset="0"/>
                <a:ea typeface="Calibri" panose="020F0502020204030204" pitchFamily="34" charset="0"/>
                <a:cs typeface="Times New Roman" panose="02020603050405020304" pitchFamily="18" charset="0"/>
              </a:rPr>
              <a:t>T +41 (0)24 566 52 02 </a:t>
            </a:r>
            <a:r>
              <a:rPr lang="fr-CH" sz="1000" b="1" dirty="0">
                <a:solidFill>
                  <a:srgbClr val="993300"/>
                </a:solidFill>
                <a:latin typeface="Arial" panose="020B0604020202020204" pitchFamily="34" charset="0"/>
                <a:ea typeface="Calibri" panose="020F0502020204030204" pitchFamily="34" charset="0"/>
                <a:cs typeface="Times New Roman" panose="02020603050405020304" pitchFamily="18" charset="0"/>
              </a:rPr>
              <a:t>•</a:t>
            </a:r>
            <a:r>
              <a:rPr lang="fr-CH" sz="1000" dirty="0">
                <a:solidFill>
                  <a:srgbClr val="993300"/>
                </a:solidFill>
                <a:latin typeface="Arial" panose="020B0604020202020204" pitchFamily="34" charset="0"/>
                <a:ea typeface="Calibri" panose="020F0502020204030204" pitchFamily="34" charset="0"/>
                <a:cs typeface="Times New Roman" panose="02020603050405020304" pitchFamily="18" charset="0"/>
              </a:rPr>
              <a:t> F +41 (0)32 933 88 50</a:t>
            </a:r>
            <a:endParaRPr lang="fr-FR" sz="1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fontAlgn="base">
              <a:spcBef>
                <a:spcPct val="0"/>
              </a:spcBef>
            </a:pPr>
            <a:r>
              <a:rPr lang="fr-CH" sz="1000" u="sng" dirty="0">
                <a:solidFill>
                  <a:srgbClr val="984806"/>
                </a:solidFill>
                <a:latin typeface="Arial" panose="020B0604020202020204" pitchFamily="34" charset="0"/>
                <a:ea typeface="Calibri" panose="020F0502020204030204" pitchFamily="34" charset="0"/>
                <a:cs typeface="Times New Roman" panose="02020603050405020304" pitchFamily="18" charset="0"/>
                <a:hlinkClick r:id="rId2"/>
              </a:rPr>
              <a:t>lionel.perret@planair.ch</a:t>
            </a:r>
            <a:r>
              <a:rPr lang="fr-CH" sz="1000" dirty="0">
                <a:solidFill>
                  <a:srgbClr val="993300"/>
                </a:solidFill>
                <a:latin typeface="Arial" panose="020B0604020202020204" pitchFamily="34" charset="0"/>
                <a:ea typeface="Calibri" panose="020F0502020204030204" pitchFamily="34" charset="0"/>
                <a:cs typeface="Times New Roman" panose="02020603050405020304" pitchFamily="18" charset="0"/>
              </a:rPr>
              <a:t> </a:t>
            </a:r>
            <a:r>
              <a:rPr lang="fr-CH" sz="1000" b="1" dirty="0">
                <a:solidFill>
                  <a:srgbClr val="993300"/>
                </a:solidFill>
                <a:latin typeface="Arial" panose="020B0604020202020204" pitchFamily="34" charset="0"/>
                <a:ea typeface="Calibri" panose="020F0502020204030204" pitchFamily="34" charset="0"/>
                <a:cs typeface="Times New Roman" panose="02020603050405020304" pitchFamily="18" charset="0"/>
              </a:rPr>
              <a:t>• </a:t>
            </a:r>
            <a:r>
              <a:rPr lang="fr-CH" sz="1000" u="sng" dirty="0">
                <a:solidFill>
                  <a:srgbClr val="993300"/>
                </a:solidFill>
                <a:latin typeface="Arial" panose="020B0604020202020204" pitchFamily="34" charset="0"/>
                <a:ea typeface="Calibri" panose="020F0502020204030204" pitchFamily="34" charset="0"/>
                <a:cs typeface="Times New Roman" panose="02020603050405020304" pitchFamily="18" charset="0"/>
                <a:hlinkClick r:id="rId3"/>
              </a:rPr>
              <a:t>www.planair.ch</a:t>
            </a:r>
            <a:endParaRPr lang="fr-FR" sz="1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944206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F59B4986-9A34-5146-B689-ABC2D03F9955}"/>
              </a:ext>
            </a:extLst>
          </p:cNvPr>
          <p:cNvSpPr>
            <a:spLocks noGrp="1"/>
          </p:cNvSpPr>
          <p:nvPr>
            <p:ph type="ctrTitle"/>
          </p:nvPr>
        </p:nvSpPr>
        <p:spPr>
          <a:xfrm>
            <a:off x="1163781" y="777239"/>
            <a:ext cx="9809019" cy="5041670"/>
          </a:xfrm>
          <a:solidFill>
            <a:schemeClr val="bg1">
              <a:alpha val="88000"/>
            </a:schemeClr>
          </a:solidFill>
          <a:ln>
            <a:solidFill>
              <a:prstClr val="black"/>
            </a:solidFill>
            <a:prstDash val="dash"/>
          </a:ln>
          <a:effectLst>
            <a:softEdge rad="0"/>
          </a:effectLst>
        </p:spPr>
        <p:txBody>
          <a:bodyPr vert="horz" lIns="91440" tIns="45720" rIns="91440" bIns="45720" rtlCol="0" anchor="ctr">
            <a:noAutofit/>
          </a:bodyPr>
          <a:lstStyle/>
          <a:p>
            <a:pPr algn="l"/>
            <a:r>
              <a:rPr lang="de-CH" sz="3000" b="1">
                <a:solidFill>
                  <a:schemeClr val="bg1">
                    <a:lumMod val="75000"/>
                  </a:schemeClr>
                </a:solidFill>
              </a:rPr>
              <a:t>.</a:t>
            </a:r>
          </a:p>
        </p:txBody>
      </p:sp>
      <p:sp>
        <p:nvSpPr>
          <p:cNvPr id="11" name="ZoneTexte 10">
            <a:extLst>
              <a:ext uri="{FF2B5EF4-FFF2-40B4-BE49-F238E27FC236}">
                <a16:creationId xmlns:a16="http://schemas.microsoft.com/office/drawing/2014/main" id="{1D7DE5D7-70AA-424E-BBE3-8655661BDF2C}"/>
              </a:ext>
            </a:extLst>
          </p:cNvPr>
          <p:cNvSpPr txBox="1"/>
          <p:nvPr/>
        </p:nvSpPr>
        <p:spPr>
          <a:xfrm>
            <a:off x="-1113905" y="-3225338"/>
            <a:ext cx="184731" cy="369332"/>
          </a:xfrm>
          <a:prstGeom prst="rect">
            <a:avLst/>
          </a:prstGeom>
          <a:noFill/>
        </p:spPr>
        <p:txBody>
          <a:bodyPr wrap="none" rtlCol="0">
            <a:spAutoFit/>
          </a:bodyPr>
          <a:lstStyle/>
          <a:p>
            <a:endParaRPr lang="de-CH"/>
          </a:p>
        </p:txBody>
      </p:sp>
      <p:sp>
        <p:nvSpPr>
          <p:cNvPr id="12" name="ZoneTexte 11">
            <a:extLst>
              <a:ext uri="{FF2B5EF4-FFF2-40B4-BE49-F238E27FC236}">
                <a16:creationId xmlns:a16="http://schemas.microsoft.com/office/drawing/2014/main" id="{2AE0F721-CAC0-C549-AEEC-2690546E0110}"/>
              </a:ext>
            </a:extLst>
          </p:cNvPr>
          <p:cNvSpPr txBox="1"/>
          <p:nvPr/>
        </p:nvSpPr>
        <p:spPr>
          <a:xfrm>
            <a:off x="5137265" y="-3857105"/>
            <a:ext cx="184731" cy="369332"/>
          </a:xfrm>
          <a:prstGeom prst="rect">
            <a:avLst/>
          </a:prstGeom>
          <a:noFill/>
        </p:spPr>
        <p:txBody>
          <a:bodyPr wrap="none" rtlCol="0">
            <a:spAutoFit/>
          </a:bodyPr>
          <a:lstStyle/>
          <a:p>
            <a:endParaRPr lang="de-CH"/>
          </a:p>
        </p:txBody>
      </p:sp>
      <p:sp>
        <p:nvSpPr>
          <p:cNvPr id="13" name="Rectangle 12">
            <a:extLst>
              <a:ext uri="{FF2B5EF4-FFF2-40B4-BE49-F238E27FC236}">
                <a16:creationId xmlns:a16="http://schemas.microsoft.com/office/drawing/2014/main" id="{71015C8C-BC57-C449-9FB1-D4DF95FC8590}"/>
              </a:ext>
            </a:extLst>
          </p:cNvPr>
          <p:cNvSpPr/>
          <p:nvPr/>
        </p:nvSpPr>
        <p:spPr>
          <a:xfrm>
            <a:off x="0" y="6550428"/>
            <a:ext cx="12192000" cy="369332"/>
          </a:xfrm>
          <a:prstGeom prst="rect">
            <a:avLst/>
          </a:prstGeom>
          <a:solidFill>
            <a:schemeClr val="bg1">
              <a:lumMod val="75000"/>
              <a:alpha val="35000"/>
            </a:schemeClr>
          </a:solidFill>
        </p:spPr>
        <p:txBody>
          <a:bodyPr wrap="square">
            <a:spAutoFit/>
          </a:bodyPr>
          <a:lstStyle/>
          <a:p>
            <a:pPr algn="ctr"/>
            <a:r>
              <a:rPr lang="de-CH"/>
              <a:t>Wärmeverbund Twann</a:t>
            </a:r>
          </a:p>
        </p:txBody>
      </p:sp>
      <p:sp>
        <p:nvSpPr>
          <p:cNvPr id="14" name="Rectangle 13">
            <a:extLst>
              <a:ext uri="{FF2B5EF4-FFF2-40B4-BE49-F238E27FC236}">
                <a16:creationId xmlns:a16="http://schemas.microsoft.com/office/drawing/2014/main" id="{C6DC4B29-EDC1-3145-BF7F-871CC97BAB53}"/>
              </a:ext>
            </a:extLst>
          </p:cNvPr>
          <p:cNvSpPr/>
          <p:nvPr/>
        </p:nvSpPr>
        <p:spPr>
          <a:xfrm>
            <a:off x="1081709" y="191782"/>
            <a:ext cx="8464071" cy="646331"/>
          </a:xfrm>
          <a:prstGeom prst="rect">
            <a:avLst/>
          </a:prstGeom>
        </p:spPr>
        <p:txBody>
          <a:bodyPr wrap="square">
            <a:spAutoFit/>
          </a:bodyPr>
          <a:lstStyle/>
          <a:p>
            <a:r>
              <a:rPr lang="de-CH" altLang="fr-FR" sz="3600" b="1" dirty="0"/>
              <a:t>Fragerunde </a:t>
            </a:r>
            <a:r>
              <a:rPr lang="de-CH" altLang="fr-FR" sz="3600" b="1" dirty="0">
                <a:solidFill>
                  <a:srgbClr val="C00000"/>
                </a:solidFill>
              </a:rPr>
              <a:t>⥁</a:t>
            </a:r>
            <a:endParaRPr lang="de-CH" sz="3600" dirty="0">
              <a:solidFill>
                <a:srgbClr val="C00000"/>
              </a:solidFill>
            </a:endParaRPr>
          </a:p>
        </p:txBody>
      </p:sp>
      <p:sp>
        <p:nvSpPr>
          <p:cNvPr id="10" name="Rectangle 3">
            <a:extLst>
              <a:ext uri="{FF2B5EF4-FFF2-40B4-BE49-F238E27FC236}">
                <a16:creationId xmlns:a16="http://schemas.microsoft.com/office/drawing/2014/main" id="{21512561-D64F-F94A-BDE7-E4244CED348F}"/>
              </a:ext>
            </a:extLst>
          </p:cNvPr>
          <p:cNvSpPr txBox="1">
            <a:spLocks noChangeArrowheads="1"/>
          </p:cNvSpPr>
          <p:nvPr/>
        </p:nvSpPr>
        <p:spPr bwMode="auto">
          <a:xfrm>
            <a:off x="1163781" y="1600786"/>
            <a:ext cx="8382000" cy="31067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endParaRPr lang="de-CH" b="1"/>
          </a:p>
        </p:txBody>
      </p:sp>
      <p:pic>
        <p:nvPicPr>
          <p:cNvPr id="3" name="Image 2" descr="Une image contenant table&#10;&#10;Description générée automatiquement">
            <a:extLst>
              <a:ext uri="{FF2B5EF4-FFF2-40B4-BE49-F238E27FC236}">
                <a16:creationId xmlns:a16="http://schemas.microsoft.com/office/drawing/2014/main" id="{12A010ED-16CE-6849-AD15-99529C6913C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66159" y="1748040"/>
            <a:ext cx="4737991" cy="3151882"/>
          </a:xfrm>
          <a:prstGeom prst="rect">
            <a:avLst/>
          </a:prstGeom>
        </p:spPr>
      </p:pic>
      <p:pic>
        <p:nvPicPr>
          <p:cNvPr id="4" name="Image 3">
            <a:extLst>
              <a:ext uri="{FF2B5EF4-FFF2-40B4-BE49-F238E27FC236}">
                <a16:creationId xmlns:a16="http://schemas.microsoft.com/office/drawing/2014/main" id="{130AEFD5-E45A-B245-9E48-F38E8DBC81B0}"/>
              </a:ext>
            </a:extLst>
          </p:cNvPr>
          <p:cNvPicPr>
            <a:picLocks noChangeAspect="1"/>
          </p:cNvPicPr>
          <p:nvPr/>
        </p:nvPicPr>
        <p:blipFill>
          <a:blip r:embed="rId4"/>
          <a:stretch>
            <a:fillRect/>
          </a:stretch>
        </p:blipFill>
        <p:spPr>
          <a:xfrm>
            <a:off x="8330803" y="1875106"/>
            <a:ext cx="2376469" cy="3106738"/>
          </a:xfrm>
          <a:prstGeom prst="rect">
            <a:avLst/>
          </a:prstGeom>
          <a:effectLst>
            <a:softEdge rad="635000"/>
          </a:effectLst>
        </p:spPr>
      </p:pic>
      <p:sp>
        <p:nvSpPr>
          <p:cNvPr id="5" name="Rectangle 4">
            <a:extLst>
              <a:ext uri="{FF2B5EF4-FFF2-40B4-BE49-F238E27FC236}">
                <a16:creationId xmlns:a16="http://schemas.microsoft.com/office/drawing/2014/main" id="{606F5624-7AEA-7A45-81B4-FF54553BB2A9}"/>
              </a:ext>
            </a:extLst>
          </p:cNvPr>
          <p:cNvSpPr/>
          <p:nvPr/>
        </p:nvSpPr>
        <p:spPr>
          <a:xfrm>
            <a:off x="7879513" y="1760124"/>
            <a:ext cx="1013419" cy="4893647"/>
          </a:xfrm>
          <a:prstGeom prst="rect">
            <a:avLst/>
          </a:prstGeom>
        </p:spPr>
        <p:txBody>
          <a:bodyPr wrap="none">
            <a:spAutoFit/>
          </a:bodyPr>
          <a:lstStyle/>
          <a:p>
            <a:r>
              <a:rPr lang="fr-CH" sz="6600">
                <a:solidFill>
                  <a:srgbClr val="111111"/>
                </a:solidFill>
                <a:latin typeface="u2000"/>
              </a:rPr>
              <a:t>⇝</a:t>
            </a:r>
          </a:p>
          <a:p>
            <a:r>
              <a:rPr lang="fr-CH" sz="4800">
                <a:solidFill>
                  <a:srgbClr val="111111"/>
                </a:solidFill>
                <a:latin typeface="u2000"/>
              </a:rPr>
              <a:t>  </a:t>
            </a:r>
          </a:p>
          <a:p>
            <a:r>
              <a:rPr lang="fr-CH" sz="6600">
                <a:solidFill>
                  <a:srgbClr val="111111"/>
                </a:solidFill>
                <a:latin typeface="u2000"/>
              </a:rPr>
              <a:t>⇝</a:t>
            </a:r>
            <a:endParaRPr lang="fr-FR" sz="6600"/>
          </a:p>
          <a:p>
            <a:endParaRPr lang="fr-FR" sz="6600"/>
          </a:p>
          <a:p>
            <a:endParaRPr lang="fr-FR" sz="6600"/>
          </a:p>
        </p:txBody>
      </p:sp>
    </p:spTree>
    <p:extLst>
      <p:ext uri="{BB962C8B-B14F-4D97-AF65-F5344CB8AC3E}">
        <p14:creationId xmlns:p14="http://schemas.microsoft.com/office/powerpoint/2010/main" val="249230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3000"/>
                                  </p:stCondLst>
                                  <p:childTnLst>
                                    <p:animEffect transition="out" filter="fade">
                                      <p:cBhvr>
                                        <p:cTn id="6" dur="1500"/>
                                        <p:tgtEl>
                                          <p:spTgt spid="5"/>
                                        </p:tgtEl>
                                      </p:cBhvr>
                                    </p:animEffect>
                                    <p:set>
                                      <p:cBhvr>
                                        <p:cTn id="7" dur="1" fill="hold">
                                          <p:stCondLst>
                                            <p:cond delay="1499"/>
                                          </p:stCondLst>
                                        </p:cTn>
                                        <p:tgtEl>
                                          <p:spTgt spid="5"/>
                                        </p:tgtEl>
                                        <p:attrNameLst>
                                          <p:attrName>style.visibility</p:attrName>
                                        </p:attrNameLst>
                                      </p:cBhvr>
                                      <p:to>
                                        <p:strVal val="hidden"/>
                                      </p:to>
                                    </p:set>
                                  </p:childTnLst>
                                </p:cTn>
                              </p:par>
                              <p:par>
                                <p:cTn id="8" presetID="10" presetClass="exit" presetSubtype="0" fill="hold" nodeType="withEffect">
                                  <p:stCondLst>
                                    <p:cond delay="3500"/>
                                  </p:stCondLst>
                                  <p:childTnLst>
                                    <p:animEffect transition="out" filter="fade">
                                      <p:cBhvr>
                                        <p:cTn id="9" dur="1500"/>
                                        <p:tgtEl>
                                          <p:spTgt spid="4"/>
                                        </p:tgtEl>
                                      </p:cBhvr>
                                    </p:animEffect>
                                    <p:set>
                                      <p:cBhvr>
                                        <p:cTn id="10" dur="1" fill="hold">
                                          <p:stCondLst>
                                            <p:cond delay="1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F59B4986-9A34-5146-B689-ABC2D03F9955}"/>
              </a:ext>
            </a:extLst>
          </p:cNvPr>
          <p:cNvSpPr>
            <a:spLocks noGrp="1"/>
          </p:cNvSpPr>
          <p:nvPr>
            <p:ph type="ctrTitle"/>
          </p:nvPr>
        </p:nvSpPr>
        <p:spPr>
          <a:xfrm>
            <a:off x="1163781" y="777239"/>
            <a:ext cx="9809019" cy="5041670"/>
          </a:xfrm>
          <a:solidFill>
            <a:schemeClr val="bg1">
              <a:alpha val="88000"/>
            </a:schemeClr>
          </a:solidFill>
          <a:ln>
            <a:solidFill>
              <a:prstClr val="black"/>
            </a:solidFill>
            <a:prstDash val="dash"/>
          </a:ln>
          <a:effectLst>
            <a:softEdge rad="0"/>
          </a:effectLst>
        </p:spPr>
        <p:txBody>
          <a:bodyPr vert="horz" lIns="91440" tIns="45720" rIns="91440" bIns="45720" rtlCol="0" anchor="ctr">
            <a:noAutofit/>
          </a:bodyPr>
          <a:lstStyle/>
          <a:p>
            <a:pPr algn="l"/>
            <a:r>
              <a:rPr lang="de-CH" sz="1000" b="1" dirty="0">
                <a:solidFill>
                  <a:schemeClr val="bg1"/>
                </a:solidFill>
              </a:rPr>
              <a:t>.</a:t>
            </a:r>
          </a:p>
        </p:txBody>
      </p:sp>
      <p:sp>
        <p:nvSpPr>
          <p:cNvPr id="11" name="ZoneTexte 10">
            <a:extLst>
              <a:ext uri="{FF2B5EF4-FFF2-40B4-BE49-F238E27FC236}">
                <a16:creationId xmlns:a16="http://schemas.microsoft.com/office/drawing/2014/main" id="{1D7DE5D7-70AA-424E-BBE3-8655661BDF2C}"/>
              </a:ext>
            </a:extLst>
          </p:cNvPr>
          <p:cNvSpPr txBox="1"/>
          <p:nvPr/>
        </p:nvSpPr>
        <p:spPr>
          <a:xfrm>
            <a:off x="-1113905" y="-3225338"/>
            <a:ext cx="184731" cy="369332"/>
          </a:xfrm>
          <a:prstGeom prst="rect">
            <a:avLst/>
          </a:prstGeom>
          <a:noFill/>
        </p:spPr>
        <p:txBody>
          <a:bodyPr wrap="none" rtlCol="0">
            <a:spAutoFit/>
          </a:bodyPr>
          <a:lstStyle/>
          <a:p>
            <a:endParaRPr lang="de-CH"/>
          </a:p>
        </p:txBody>
      </p:sp>
      <p:sp>
        <p:nvSpPr>
          <p:cNvPr id="12" name="ZoneTexte 11">
            <a:extLst>
              <a:ext uri="{FF2B5EF4-FFF2-40B4-BE49-F238E27FC236}">
                <a16:creationId xmlns:a16="http://schemas.microsoft.com/office/drawing/2014/main" id="{2AE0F721-CAC0-C549-AEEC-2690546E0110}"/>
              </a:ext>
            </a:extLst>
          </p:cNvPr>
          <p:cNvSpPr txBox="1"/>
          <p:nvPr/>
        </p:nvSpPr>
        <p:spPr>
          <a:xfrm>
            <a:off x="5137265" y="-3857105"/>
            <a:ext cx="184731" cy="369332"/>
          </a:xfrm>
          <a:prstGeom prst="rect">
            <a:avLst/>
          </a:prstGeom>
          <a:noFill/>
        </p:spPr>
        <p:txBody>
          <a:bodyPr wrap="none" rtlCol="0">
            <a:spAutoFit/>
          </a:bodyPr>
          <a:lstStyle/>
          <a:p>
            <a:endParaRPr lang="de-CH"/>
          </a:p>
        </p:txBody>
      </p:sp>
      <p:sp>
        <p:nvSpPr>
          <p:cNvPr id="13" name="Rectangle 12">
            <a:extLst>
              <a:ext uri="{FF2B5EF4-FFF2-40B4-BE49-F238E27FC236}">
                <a16:creationId xmlns:a16="http://schemas.microsoft.com/office/drawing/2014/main" id="{71015C8C-BC57-C449-9FB1-D4DF95FC8590}"/>
              </a:ext>
            </a:extLst>
          </p:cNvPr>
          <p:cNvSpPr/>
          <p:nvPr/>
        </p:nvSpPr>
        <p:spPr>
          <a:xfrm>
            <a:off x="0" y="6550428"/>
            <a:ext cx="12192000" cy="369332"/>
          </a:xfrm>
          <a:prstGeom prst="rect">
            <a:avLst/>
          </a:prstGeom>
          <a:solidFill>
            <a:schemeClr val="bg1">
              <a:lumMod val="75000"/>
              <a:alpha val="35000"/>
            </a:schemeClr>
          </a:solidFill>
        </p:spPr>
        <p:txBody>
          <a:bodyPr wrap="square">
            <a:spAutoFit/>
          </a:bodyPr>
          <a:lstStyle/>
          <a:p>
            <a:pPr algn="ctr"/>
            <a:r>
              <a:rPr lang="de-CH"/>
              <a:t>Wärmeverbund Twann</a:t>
            </a:r>
          </a:p>
        </p:txBody>
      </p:sp>
      <p:sp>
        <p:nvSpPr>
          <p:cNvPr id="14" name="Rectangle 13">
            <a:extLst>
              <a:ext uri="{FF2B5EF4-FFF2-40B4-BE49-F238E27FC236}">
                <a16:creationId xmlns:a16="http://schemas.microsoft.com/office/drawing/2014/main" id="{C6DC4B29-EDC1-3145-BF7F-871CC97BAB53}"/>
              </a:ext>
            </a:extLst>
          </p:cNvPr>
          <p:cNvSpPr/>
          <p:nvPr/>
        </p:nvSpPr>
        <p:spPr>
          <a:xfrm>
            <a:off x="1081709" y="191782"/>
            <a:ext cx="8464071" cy="646331"/>
          </a:xfrm>
          <a:prstGeom prst="rect">
            <a:avLst/>
          </a:prstGeom>
        </p:spPr>
        <p:txBody>
          <a:bodyPr wrap="square">
            <a:spAutoFit/>
          </a:bodyPr>
          <a:lstStyle/>
          <a:p>
            <a:r>
              <a:rPr lang="de-CH" altLang="fr-FR" sz="3600" b="1" dirty="0"/>
              <a:t>Wie geht es weiter? </a:t>
            </a:r>
            <a:r>
              <a:rPr lang="de-CH" altLang="fr-FR" sz="2800" b="1" dirty="0"/>
              <a:t>🧭 </a:t>
            </a:r>
            <a:endParaRPr lang="de-CH" sz="2800" dirty="0"/>
          </a:p>
        </p:txBody>
      </p:sp>
      <p:pic>
        <p:nvPicPr>
          <p:cNvPr id="17" name="Image 16" descr="Une image contenant noir, dessin&#10;&#10;Description générée automatiquement">
            <a:extLst>
              <a:ext uri="{FF2B5EF4-FFF2-40B4-BE49-F238E27FC236}">
                <a16:creationId xmlns:a16="http://schemas.microsoft.com/office/drawing/2014/main" id="{739B69AD-3924-A04E-911D-55FBE3A08E96}"/>
              </a:ext>
            </a:extLst>
          </p:cNvPr>
          <p:cNvPicPr>
            <a:picLocks noChangeAspect="1"/>
          </p:cNvPicPr>
          <p:nvPr/>
        </p:nvPicPr>
        <p:blipFill>
          <a:blip r:embed="rId3">
            <a:clrChange>
              <a:clrFrom>
                <a:srgbClr val="FAF5EF"/>
              </a:clrFrom>
              <a:clrTo>
                <a:srgbClr val="FAF5EF">
                  <a:alpha val="0"/>
                </a:srgbClr>
              </a:clrTo>
            </a:clrChange>
            <a:duotone>
              <a:schemeClr val="accent6">
                <a:shade val="45000"/>
                <a:satMod val="135000"/>
              </a:schemeClr>
              <a:prstClr val="white"/>
            </a:duotone>
          </a:blip>
          <a:stretch>
            <a:fillRect/>
          </a:stretch>
        </p:blipFill>
        <p:spPr>
          <a:xfrm>
            <a:off x="2362200" y="1257299"/>
            <a:ext cx="7467600" cy="4561609"/>
          </a:xfrm>
          <a:prstGeom prst="rect">
            <a:avLst/>
          </a:prstGeom>
        </p:spPr>
      </p:pic>
      <p:pic>
        <p:nvPicPr>
          <p:cNvPr id="19" name="Image 18">
            <a:extLst>
              <a:ext uri="{FF2B5EF4-FFF2-40B4-BE49-F238E27FC236}">
                <a16:creationId xmlns:a16="http://schemas.microsoft.com/office/drawing/2014/main" id="{FE7E399F-FE17-5745-9FD0-AAEE7C50322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14239" y="1326585"/>
            <a:ext cx="1014123" cy="1089243"/>
          </a:xfrm>
          <a:prstGeom prst="rect">
            <a:avLst/>
          </a:prstGeom>
        </p:spPr>
      </p:pic>
      <p:sp>
        <p:nvSpPr>
          <p:cNvPr id="20" name="ZoneTexte 19">
            <a:extLst>
              <a:ext uri="{FF2B5EF4-FFF2-40B4-BE49-F238E27FC236}">
                <a16:creationId xmlns:a16="http://schemas.microsoft.com/office/drawing/2014/main" id="{0CB2E03B-E0C0-5D4E-A7D8-CC6F86E5B17D}"/>
              </a:ext>
            </a:extLst>
          </p:cNvPr>
          <p:cNvSpPr txBox="1"/>
          <p:nvPr/>
        </p:nvSpPr>
        <p:spPr>
          <a:xfrm>
            <a:off x="2228850" y="4954370"/>
            <a:ext cx="2457450" cy="646331"/>
          </a:xfrm>
          <a:prstGeom prst="rect">
            <a:avLst/>
          </a:prstGeom>
          <a:noFill/>
        </p:spPr>
        <p:txBody>
          <a:bodyPr wrap="square" rtlCol="0">
            <a:spAutoFit/>
          </a:bodyPr>
          <a:lstStyle/>
          <a:p>
            <a:r>
              <a:rPr lang="fr-FR" sz="3600" dirty="0"/>
              <a:t>2020 --------</a:t>
            </a:r>
          </a:p>
        </p:txBody>
      </p:sp>
      <p:sp>
        <p:nvSpPr>
          <p:cNvPr id="23" name="ZoneTexte 22">
            <a:extLst>
              <a:ext uri="{FF2B5EF4-FFF2-40B4-BE49-F238E27FC236}">
                <a16:creationId xmlns:a16="http://schemas.microsoft.com/office/drawing/2014/main" id="{0DB659D7-72E5-3A4F-ADCB-B0EFC4B40BA2}"/>
              </a:ext>
            </a:extLst>
          </p:cNvPr>
          <p:cNvSpPr txBox="1"/>
          <p:nvPr/>
        </p:nvSpPr>
        <p:spPr>
          <a:xfrm>
            <a:off x="4686300" y="2761683"/>
            <a:ext cx="2457450" cy="461665"/>
          </a:xfrm>
          <a:prstGeom prst="rect">
            <a:avLst/>
          </a:prstGeom>
          <a:noFill/>
        </p:spPr>
        <p:txBody>
          <a:bodyPr wrap="square" rtlCol="0">
            <a:spAutoFit/>
          </a:bodyPr>
          <a:lstStyle/>
          <a:p>
            <a:r>
              <a:rPr lang="fr-FR" sz="2400" dirty="0"/>
              <a:t>2023 ---------</a:t>
            </a:r>
          </a:p>
        </p:txBody>
      </p:sp>
      <p:sp>
        <p:nvSpPr>
          <p:cNvPr id="24" name="ZoneTexte 23">
            <a:extLst>
              <a:ext uri="{FF2B5EF4-FFF2-40B4-BE49-F238E27FC236}">
                <a16:creationId xmlns:a16="http://schemas.microsoft.com/office/drawing/2014/main" id="{EF392590-7A96-1C4C-8C4C-B328359CB5E5}"/>
              </a:ext>
            </a:extLst>
          </p:cNvPr>
          <p:cNvSpPr txBox="1"/>
          <p:nvPr/>
        </p:nvSpPr>
        <p:spPr>
          <a:xfrm>
            <a:off x="5242040" y="3379732"/>
            <a:ext cx="2457450" cy="523220"/>
          </a:xfrm>
          <a:prstGeom prst="rect">
            <a:avLst/>
          </a:prstGeom>
          <a:noFill/>
        </p:spPr>
        <p:txBody>
          <a:bodyPr wrap="square" rtlCol="0">
            <a:spAutoFit/>
          </a:bodyPr>
          <a:lstStyle/>
          <a:p>
            <a:r>
              <a:rPr lang="fr-FR" sz="2800" dirty="0"/>
              <a:t>2022 ----------</a:t>
            </a:r>
          </a:p>
        </p:txBody>
      </p:sp>
      <p:sp>
        <p:nvSpPr>
          <p:cNvPr id="25" name="ZoneTexte 24">
            <a:extLst>
              <a:ext uri="{FF2B5EF4-FFF2-40B4-BE49-F238E27FC236}">
                <a16:creationId xmlns:a16="http://schemas.microsoft.com/office/drawing/2014/main" id="{E22CFC3D-2BCB-8B41-B975-6816F6A0D19E}"/>
              </a:ext>
            </a:extLst>
          </p:cNvPr>
          <p:cNvSpPr txBox="1"/>
          <p:nvPr/>
        </p:nvSpPr>
        <p:spPr>
          <a:xfrm>
            <a:off x="4003790" y="4036939"/>
            <a:ext cx="2457450" cy="646331"/>
          </a:xfrm>
          <a:prstGeom prst="rect">
            <a:avLst/>
          </a:prstGeom>
          <a:noFill/>
        </p:spPr>
        <p:txBody>
          <a:bodyPr wrap="square" rtlCol="0">
            <a:spAutoFit/>
          </a:bodyPr>
          <a:lstStyle>
            <a:defPPr>
              <a:defRPr lang="fr-FR"/>
            </a:defPPr>
            <a:lvl1pPr>
              <a:defRPr sz="3600"/>
            </a:lvl1pPr>
          </a:lstStyle>
          <a:p>
            <a:r>
              <a:rPr lang="fr-FR" dirty="0"/>
              <a:t>2021 --------</a:t>
            </a:r>
          </a:p>
        </p:txBody>
      </p:sp>
      <p:sp>
        <p:nvSpPr>
          <p:cNvPr id="26" name="ZoneTexte 25">
            <a:extLst>
              <a:ext uri="{FF2B5EF4-FFF2-40B4-BE49-F238E27FC236}">
                <a16:creationId xmlns:a16="http://schemas.microsoft.com/office/drawing/2014/main" id="{085ACC83-FF1F-304E-A806-473B5EB0F287}"/>
              </a:ext>
            </a:extLst>
          </p:cNvPr>
          <p:cNvSpPr txBox="1"/>
          <p:nvPr/>
        </p:nvSpPr>
        <p:spPr>
          <a:xfrm>
            <a:off x="5137265" y="2199304"/>
            <a:ext cx="3124200" cy="400110"/>
          </a:xfrm>
          <a:prstGeom prst="rect">
            <a:avLst/>
          </a:prstGeom>
          <a:noFill/>
        </p:spPr>
        <p:txBody>
          <a:bodyPr wrap="square" rtlCol="0">
            <a:spAutoFit/>
          </a:bodyPr>
          <a:lstStyle/>
          <a:p>
            <a:r>
              <a:rPr lang="fr-FR" sz="2000" dirty="0"/>
              <a:t>2024 --------------------</a:t>
            </a:r>
          </a:p>
        </p:txBody>
      </p:sp>
    </p:spTree>
    <p:extLst>
      <p:ext uri="{BB962C8B-B14F-4D97-AF65-F5344CB8AC3E}">
        <p14:creationId xmlns:p14="http://schemas.microsoft.com/office/powerpoint/2010/main" val="419258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150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200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250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300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4" grpId="0"/>
      <p:bldP spid="25"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F59B4986-9A34-5146-B689-ABC2D03F9955}"/>
              </a:ext>
            </a:extLst>
          </p:cNvPr>
          <p:cNvSpPr>
            <a:spLocks noGrp="1"/>
          </p:cNvSpPr>
          <p:nvPr>
            <p:ph type="ctrTitle"/>
          </p:nvPr>
        </p:nvSpPr>
        <p:spPr>
          <a:xfrm>
            <a:off x="1163781" y="777239"/>
            <a:ext cx="9809019" cy="5041670"/>
          </a:xfrm>
          <a:solidFill>
            <a:schemeClr val="bg1">
              <a:alpha val="88000"/>
            </a:schemeClr>
          </a:solidFill>
          <a:ln>
            <a:solidFill>
              <a:prstClr val="black"/>
            </a:solidFill>
            <a:prstDash val="dash"/>
          </a:ln>
          <a:effectLst>
            <a:softEdge rad="0"/>
          </a:effectLst>
        </p:spPr>
        <p:txBody>
          <a:bodyPr vert="horz" lIns="91440" tIns="45720" rIns="91440" bIns="45720" rtlCol="0" anchor="ctr">
            <a:noAutofit/>
          </a:bodyPr>
          <a:lstStyle/>
          <a:p>
            <a:pPr algn="l"/>
            <a:r>
              <a:rPr lang="de-CH" sz="3000" b="1">
                <a:solidFill>
                  <a:schemeClr val="bg1">
                    <a:lumMod val="75000"/>
                  </a:schemeClr>
                </a:solidFill>
              </a:rPr>
              <a:t>.</a:t>
            </a:r>
          </a:p>
        </p:txBody>
      </p:sp>
      <p:sp>
        <p:nvSpPr>
          <p:cNvPr id="11" name="ZoneTexte 10">
            <a:extLst>
              <a:ext uri="{FF2B5EF4-FFF2-40B4-BE49-F238E27FC236}">
                <a16:creationId xmlns:a16="http://schemas.microsoft.com/office/drawing/2014/main" id="{1D7DE5D7-70AA-424E-BBE3-8655661BDF2C}"/>
              </a:ext>
            </a:extLst>
          </p:cNvPr>
          <p:cNvSpPr txBox="1"/>
          <p:nvPr/>
        </p:nvSpPr>
        <p:spPr>
          <a:xfrm>
            <a:off x="-1113905" y="-3225338"/>
            <a:ext cx="184731" cy="369332"/>
          </a:xfrm>
          <a:prstGeom prst="rect">
            <a:avLst/>
          </a:prstGeom>
          <a:noFill/>
        </p:spPr>
        <p:txBody>
          <a:bodyPr wrap="none" rtlCol="0">
            <a:spAutoFit/>
          </a:bodyPr>
          <a:lstStyle/>
          <a:p>
            <a:endParaRPr lang="de-CH"/>
          </a:p>
        </p:txBody>
      </p:sp>
      <p:sp>
        <p:nvSpPr>
          <p:cNvPr id="12" name="ZoneTexte 11">
            <a:extLst>
              <a:ext uri="{FF2B5EF4-FFF2-40B4-BE49-F238E27FC236}">
                <a16:creationId xmlns:a16="http://schemas.microsoft.com/office/drawing/2014/main" id="{2AE0F721-CAC0-C549-AEEC-2690546E0110}"/>
              </a:ext>
            </a:extLst>
          </p:cNvPr>
          <p:cNvSpPr txBox="1"/>
          <p:nvPr/>
        </p:nvSpPr>
        <p:spPr>
          <a:xfrm>
            <a:off x="5137265" y="-3857105"/>
            <a:ext cx="184731" cy="369332"/>
          </a:xfrm>
          <a:prstGeom prst="rect">
            <a:avLst/>
          </a:prstGeom>
          <a:noFill/>
        </p:spPr>
        <p:txBody>
          <a:bodyPr wrap="none" rtlCol="0">
            <a:spAutoFit/>
          </a:bodyPr>
          <a:lstStyle/>
          <a:p>
            <a:endParaRPr lang="de-CH"/>
          </a:p>
        </p:txBody>
      </p:sp>
      <p:sp>
        <p:nvSpPr>
          <p:cNvPr id="13" name="Rectangle 12">
            <a:extLst>
              <a:ext uri="{FF2B5EF4-FFF2-40B4-BE49-F238E27FC236}">
                <a16:creationId xmlns:a16="http://schemas.microsoft.com/office/drawing/2014/main" id="{71015C8C-BC57-C449-9FB1-D4DF95FC8590}"/>
              </a:ext>
            </a:extLst>
          </p:cNvPr>
          <p:cNvSpPr/>
          <p:nvPr/>
        </p:nvSpPr>
        <p:spPr>
          <a:xfrm>
            <a:off x="0" y="6550428"/>
            <a:ext cx="12192000" cy="369332"/>
          </a:xfrm>
          <a:prstGeom prst="rect">
            <a:avLst/>
          </a:prstGeom>
          <a:solidFill>
            <a:schemeClr val="bg1">
              <a:lumMod val="75000"/>
              <a:alpha val="35000"/>
            </a:schemeClr>
          </a:solidFill>
        </p:spPr>
        <p:txBody>
          <a:bodyPr wrap="square">
            <a:spAutoFit/>
          </a:bodyPr>
          <a:lstStyle/>
          <a:p>
            <a:pPr algn="ctr"/>
            <a:r>
              <a:rPr lang="de-CH"/>
              <a:t>Wärmeverbund Twann</a:t>
            </a:r>
          </a:p>
        </p:txBody>
      </p:sp>
      <p:sp>
        <p:nvSpPr>
          <p:cNvPr id="14" name="Rectangle 13">
            <a:extLst>
              <a:ext uri="{FF2B5EF4-FFF2-40B4-BE49-F238E27FC236}">
                <a16:creationId xmlns:a16="http://schemas.microsoft.com/office/drawing/2014/main" id="{C6DC4B29-EDC1-3145-BF7F-871CC97BAB53}"/>
              </a:ext>
            </a:extLst>
          </p:cNvPr>
          <p:cNvSpPr/>
          <p:nvPr/>
        </p:nvSpPr>
        <p:spPr>
          <a:xfrm>
            <a:off x="1081709" y="191782"/>
            <a:ext cx="8464071" cy="646331"/>
          </a:xfrm>
          <a:prstGeom prst="rect">
            <a:avLst/>
          </a:prstGeom>
        </p:spPr>
        <p:txBody>
          <a:bodyPr wrap="square">
            <a:spAutoFit/>
          </a:bodyPr>
          <a:lstStyle/>
          <a:p>
            <a:r>
              <a:rPr lang="de-CH" altLang="fr-FR" sz="3600" b="1" dirty="0"/>
              <a:t>Möglicher Terminplan?  </a:t>
            </a:r>
            <a:r>
              <a:rPr lang="de-CH" altLang="fr-FR" sz="3200" b="1" dirty="0"/>
              <a:t>📆</a:t>
            </a:r>
            <a:endParaRPr lang="de-CH" sz="3200" dirty="0"/>
          </a:p>
        </p:txBody>
      </p:sp>
      <p:sp>
        <p:nvSpPr>
          <p:cNvPr id="10" name="Rectangle 3">
            <a:extLst>
              <a:ext uri="{FF2B5EF4-FFF2-40B4-BE49-F238E27FC236}">
                <a16:creationId xmlns:a16="http://schemas.microsoft.com/office/drawing/2014/main" id="{21512561-D64F-F94A-BDE7-E4244CED348F}"/>
              </a:ext>
            </a:extLst>
          </p:cNvPr>
          <p:cNvSpPr txBox="1">
            <a:spLocks noChangeArrowheads="1"/>
          </p:cNvSpPr>
          <p:nvPr/>
        </p:nvSpPr>
        <p:spPr bwMode="auto">
          <a:xfrm>
            <a:off x="1698170" y="1409201"/>
            <a:ext cx="9274629" cy="41207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itchFamily="2" charset="2"/>
              <a:buChar char="Ø"/>
            </a:pPr>
            <a:r>
              <a:rPr lang="de-CH" sz="2000" dirty="0"/>
              <a:t>Absichtserklärung von interessierten Liegenschaftsbesitzern 	2020 </a:t>
            </a:r>
            <a:endParaRPr lang="fr-CH" sz="2000" dirty="0"/>
          </a:p>
          <a:p>
            <a:pPr marL="342900" indent="-342900" algn="l">
              <a:buFont typeface="Wingdings" pitchFamily="2" charset="2"/>
              <a:buChar char="Ø"/>
            </a:pPr>
            <a:r>
              <a:rPr lang="de-CH" sz="2000" dirty="0"/>
              <a:t>Rentabilitätsberechnungen und Geschäftsmodell			2020</a:t>
            </a:r>
            <a:endParaRPr lang="fr-CH" sz="2000" dirty="0"/>
          </a:p>
          <a:p>
            <a:pPr marL="342900" indent="-342900" algn="l">
              <a:buFont typeface="Wingdings" pitchFamily="2" charset="2"/>
              <a:buChar char="Ø"/>
            </a:pPr>
            <a:r>
              <a:rPr lang="de-CH" sz="2000" dirty="0"/>
              <a:t>Evaluierung der möglichen Trägerschaften			2020-2021</a:t>
            </a:r>
            <a:endParaRPr lang="fr-CH" sz="2000" dirty="0"/>
          </a:p>
          <a:p>
            <a:pPr marL="342900" indent="-342900" algn="l">
              <a:buFont typeface="Wingdings" pitchFamily="2" charset="2"/>
              <a:buChar char="Ø"/>
            </a:pPr>
            <a:r>
              <a:rPr lang="de-CH" sz="2000" dirty="0"/>
              <a:t>Vorbereitung/Verabschiedung Konzession o. Reglement		2021	</a:t>
            </a:r>
            <a:endParaRPr lang="fr-CH" sz="2000" dirty="0"/>
          </a:p>
          <a:p>
            <a:pPr marL="342900" indent="-342900" algn="l">
              <a:buFont typeface="Wingdings" pitchFamily="2" charset="2"/>
              <a:buChar char="Ø"/>
            </a:pPr>
            <a:r>
              <a:rPr lang="de-CH" sz="2000" dirty="0"/>
              <a:t>Event. Bewilligung durch Stimmberechtigte (Rahmenkredit,..)	2021 - 2022</a:t>
            </a:r>
            <a:endParaRPr lang="fr-CH" sz="2000" dirty="0"/>
          </a:p>
          <a:p>
            <a:pPr marL="342900" indent="-342900" algn="l">
              <a:buFont typeface="Wingdings" pitchFamily="2" charset="2"/>
              <a:buChar char="Ø"/>
            </a:pPr>
            <a:r>
              <a:rPr lang="de-CH" sz="2000" dirty="0"/>
              <a:t>Submission, Standortevaluation, </a:t>
            </a:r>
            <a:r>
              <a:rPr lang="de-CH" sz="2000" dirty="0" err="1"/>
              <a:t>Baugesuchsverfahren</a:t>
            </a:r>
            <a:r>
              <a:rPr lang="de-CH" sz="2000" dirty="0"/>
              <a:t>   		2022 </a:t>
            </a:r>
            <a:endParaRPr lang="fr-CH" sz="2000" dirty="0"/>
          </a:p>
          <a:p>
            <a:pPr marL="342900" indent="-342900" algn="l">
              <a:buFont typeface="Wingdings" pitchFamily="2" charset="2"/>
              <a:buChar char="Ø"/>
            </a:pPr>
            <a:r>
              <a:rPr lang="de-CH" sz="2000" dirty="0"/>
              <a:t>Planung							2023</a:t>
            </a:r>
            <a:endParaRPr lang="fr-CH" sz="2000" dirty="0"/>
          </a:p>
          <a:p>
            <a:pPr marL="342900" indent="-342900" algn="l">
              <a:buFont typeface="Wingdings" pitchFamily="2" charset="2"/>
              <a:buChar char="Ø"/>
            </a:pPr>
            <a:r>
              <a:rPr lang="de-CH" sz="2000" dirty="0"/>
              <a:t>Rückbau ARA Lam </a:t>
            </a:r>
            <a:r>
              <a:rPr lang="de-CH" sz="2000" dirty="0" err="1"/>
              <a:t>Twannbach</a:t>
            </a:r>
            <a:r>
              <a:rPr lang="de-CH" sz="2000" dirty="0"/>
              <a:t>					2023</a:t>
            </a:r>
            <a:endParaRPr lang="fr-CH" sz="2000" dirty="0"/>
          </a:p>
          <a:p>
            <a:pPr marL="342900" indent="-342900" algn="l">
              <a:buFont typeface="Wingdings" pitchFamily="2" charset="2"/>
              <a:buChar char="Ø"/>
            </a:pPr>
            <a:r>
              <a:rPr lang="de-CH" sz="2000" dirty="0"/>
              <a:t>Bau der Anlage und Inbetriebnahme WV Twann </a:t>
            </a:r>
            <a:r>
              <a:rPr lang="de-CH" dirty="0"/>
              <a:t>🍾</a:t>
            </a:r>
            <a:r>
              <a:rPr lang="de-CH" sz="2000" dirty="0"/>
              <a:t>		2024 - 2025</a:t>
            </a:r>
            <a:endParaRPr lang="fr-CH" sz="2000" dirty="0"/>
          </a:p>
          <a:p>
            <a:pPr algn="l"/>
            <a:endParaRPr lang="fr-CH" sz="2000" dirty="0"/>
          </a:p>
        </p:txBody>
      </p:sp>
    </p:spTree>
    <p:extLst>
      <p:ext uri="{BB962C8B-B14F-4D97-AF65-F5344CB8AC3E}">
        <p14:creationId xmlns:p14="http://schemas.microsoft.com/office/powerpoint/2010/main" val="1679398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F59B4986-9A34-5146-B689-ABC2D03F9955}"/>
              </a:ext>
            </a:extLst>
          </p:cNvPr>
          <p:cNvSpPr>
            <a:spLocks noGrp="1"/>
          </p:cNvSpPr>
          <p:nvPr>
            <p:ph type="ctrTitle"/>
          </p:nvPr>
        </p:nvSpPr>
        <p:spPr>
          <a:xfrm>
            <a:off x="1163781" y="777239"/>
            <a:ext cx="9809019" cy="5041670"/>
          </a:xfrm>
          <a:solidFill>
            <a:schemeClr val="bg1">
              <a:alpha val="88000"/>
            </a:schemeClr>
          </a:solidFill>
          <a:ln>
            <a:solidFill>
              <a:prstClr val="black"/>
            </a:solidFill>
            <a:prstDash val="dash"/>
          </a:ln>
          <a:effectLst>
            <a:softEdge rad="0"/>
          </a:effectLst>
        </p:spPr>
        <p:txBody>
          <a:bodyPr vert="horz" lIns="91440" tIns="45720" rIns="91440" bIns="45720" rtlCol="0" anchor="ctr">
            <a:noAutofit/>
          </a:bodyPr>
          <a:lstStyle/>
          <a:p>
            <a:pPr algn="r"/>
            <a:r>
              <a:rPr lang="de-CH">
                <a:solidFill>
                  <a:schemeClr val="bg1"/>
                </a:solidFill>
                <a:hlinkClick r:id="rId2">
                  <a:extLst>
                    <a:ext uri="{A12FA001-AC4F-418D-AE19-62706E023703}">
                      <ahyp:hlinkClr xmlns:ahyp="http://schemas.microsoft.com/office/drawing/2018/hyperlinkcolor" val="tx"/>
                    </a:ext>
                  </a:extLst>
                </a:hlinkClick>
              </a:rPr>
              <a:t> </a:t>
            </a:r>
            <a:br>
              <a:rPr lang="de-CH">
                <a:solidFill>
                  <a:schemeClr val="bg1"/>
                </a:solidFill>
              </a:rPr>
            </a:br>
            <a:br>
              <a:rPr lang="de-CH">
                <a:solidFill>
                  <a:schemeClr val="bg1"/>
                </a:solidFill>
              </a:rPr>
            </a:br>
            <a:br>
              <a:rPr lang="de-CH">
                <a:solidFill>
                  <a:schemeClr val="bg1"/>
                </a:solidFill>
              </a:rPr>
            </a:br>
            <a:br>
              <a:rPr lang="de-CH">
                <a:solidFill>
                  <a:schemeClr val="bg1"/>
                </a:solidFill>
              </a:rPr>
            </a:br>
            <a:br>
              <a:rPr lang="de-CH"/>
            </a:br>
            <a:r>
              <a:rPr lang="de-CH" sz="3000" b="1">
                <a:solidFill>
                  <a:schemeClr val="bg1">
                    <a:lumMod val="75000"/>
                  </a:schemeClr>
                </a:solidFill>
              </a:rPr>
              <a:t>.</a:t>
            </a:r>
          </a:p>
        </p:txBody>
      </p:sp>
      <p:sp>
        <p:nvSpPr>
          <p:cNvPr id="11" name="ZoneTexte 10">
            <a:extLst>
              <a:ext uri="{FF2B5EF4-FFF2-40B4-BE49-F238E27FC236}">
                <a16:creationId xmlns:a16="http://schemas.microsoft.com/office/drawing/2014/main" id="{1D7DE5D7-70AA-424E-BBE3-8655661BDF2C}"/>
              </a:ext>
            </a:extLst>
          </p:cNvPr>
          <p:cNvSpPr txBox="1"/>
          <p:nvPr/>
        </p:nvSpPr>
        <p:spPr>
          <a:xfrm>
            <a:off x="-1113905" y="-3225338"/>
            <a:ext cx="184731" cy="369332"/>
          </a:xfrm>
          <a:prstGeom prst="rect">
            <a:avLst/>
          </a:prstGeom>
          <a:noFill/>
        </p:spPr>
        <p:txBody>
          <a:bodyPr wrap="none" rtlCol="0">
            <a:spAutoFit/>
          </a:bodyPr>
          <a:lstStyle/>
          <a:p>
            <a:endParaRPr lang="de-CH"/>
          </a:p>
        </p:txBody>
      </p:sp>
      <p:sp>
        <p:nvSpPr>
          <p:cNvPr id="12" name="ZoneTexte 11">
            <a:extLst>
              <a:ext uri="{FF2B5EF4-FFF2-40B4-BE49-F238E27FC236}">
                <a16:creationId xmlns:a16="http://schemas.microsoft.com/office/drawing/2014/main" id="{2AE0F721-CAC0-C549-AEEC-2690546E0110}"/>
              </a:ext>
            </a:extLst>
          </p:cNvPr>
          <p:cNvSpPr txBox="1"/>
          <p:nvPr/>
        </p:nvSpPr>
        <p:spPr>
          <a:xfrm>
            <a:off x="5137265" y="-3857105"/>
            <a:ext cx="184731" cy="369332"/>
          </a:xfrm>
          <a:prstGeom prst="rect">
            <a:avLst/>
          </a:prstGeom>
          <a:noFill/>
        </p:spPr>
        <p:txBody>
          <a:bodyPr wrap="none" rtlCol="0">
            <a:spAutoFit/>
          </a:bodyPr>
          <a:lstStyle/>
          <a:p>
            <a:endParaRPr lang="de-CH"/>
          </a:p>
        </p:txBody>
      </p:sp>
      <p:sp>
        <p:nvSpPr>
          <p:cNvPr id="13" name="Rectangle 12">
            <a:extLst>
              <a:ext uri="{FF2B5EF4-FFF2-40B4-BE49-F238E27FC236}">
                <a16:creationId xmlns:a16="http://schemas.microsoft.com/office/drawing/2014/main" id="{71015C8C-BC57-C449-9FB1-D4DF95FC8590}"/>
              </a:ext>
            </a:extLst>
          </p:cNvPr>
          <p:cNvSpPr/>
          <p:nvPr/>
        </p:nvSpPr>
        <p:spPr>
          <a:xfrm>
            <a:off x="0" y="6550428"/>
            <a:ext cx="12192000" cy="369332"/>
          </a:xfrm>
          <a:prstGeom prst="rect">
            <a:avLst/>
          </a:prstGeom>
          <a:solidFill>
            <a:schemeClr val="bg1">
              <a:lumMod val="75000"/>
              <a:alpha val="35000"/>
            </a:schemeClr>
          </a:solidFill>
        </p:spPr>
        <p:txBody>
          <a:bodyPr wrap="square">
            <a:spAutoFit/>
          </a:bodyPr>
          <a:lstStyle/>
          <a:p>
            <a:pPr algn="ctr"/>
            <a:r>
              <a:rPr lang="de-CH"/>
              <a:t>Wärmeverbund Twann</a:t>
            </a:r>
          </a:p>
        </p:txBody>
      </p:sp>
      <p:sp>
        <p:nvSpPr>
          <p:cNvPr id="14" name="Rectangle 13">
            <a:extLst>
              <a:ext uri="{FF2B5EF4-FFF2-40B4-BE49-F238E27FC236}">
                <a16:creationId xmlns:a16="http://schemas.microsoft.com/office/drawing/2014/main" id="{C6DC4B29-EDC1-3145-BF7F-871CC97BAB53}"/>
              </a:ext>
            </a:extLst>
          </p:cNvPr>
          <p:cNvSpPr/>
          <p:nvPr/>
        </p:nvSpPr>
        <p:spPr>
          <a:xfrm>
            <a:off x="1204803" y="191782"/>
            <a:ext cx="9946509" cy="646331"/>
          </a:xfrm>
          <a:prstGeom prst="rect">
            <a:avLst/>
          </a:prstGeom>
        </p:spPr>
        <p:txBody>
          <a:bodyPr wrap="square">
            <a:spAutoFit/>
          </a:bodyPr>
          <a:lstStyle/>
          <a:p>
            <a:r>
              <a:rPr lang="de-CH" sz="3600"/>
              <a:t>Und hier nochmals die Kehrseite der Medaille.... </a:t>
            </a:r>
            <a:r>
              <a:rPr lang="de-CH" sz="3600">
                <a:solidFill>
                  <a:schemeClr val="bg1"/>
                </a:solidFill>
              </a:rPr>
              <a:t>🤨</a:t>
            </a:r>
            <a:endParaRPr lang="de-CH" sz="3600"/>
          </a:p>
        </p:txBody>
      </p:sp>
      <p:sp>
        <p:nvSpPr>
          <p:cNvPr id="10" name="Rectangle 9">
            <a:extLst>
              <a:ext uri="{FF2B5EF4-FFF2-40B4-BE49-F238E27FC236}">
                <a16:creationId xmlns:a16="http://schemas.microsoft.com/office/drawing/2014/main" id="{07E8E815-13DC-4144-A9C4-AA3800361B3F}"/>
              </a:ext>
            </a:extLst>
          </p:cNvPr>
          <p:cNvSpPr/>
          <p:nvPr/>
        </p:nvSpPr>
        <p:spPr>
          <a:xfrm>
            <a:off x="2102381" y="4994235"/>
            <a:ext cx="7655169" cy="646331"/>
          </a:xfrm>
          <a:prstGeom prst="rect">
            <a:avLst/>
          </a:prstGeom>
        </p:spPr>
        <p:txBody>
          <a:bodyPr wrap="square">
            <a:spAutoFit/>
          </a:bodyPr>
          <a:lstStyle/>
          <a:p>
            <a:r>
              <a:rPr lang="de-CH" sz="3600"/>
              <a:t>😃  ... es lohnt sich aber in jedem Fall 🌱 </a:t>
            </a:r>
          </a:p>
        </p:txBody>
      </p:sp>
      <p:pic>
        <p:nvPicPr>
          <p:cNvPr id="5" name="Image 4">
            <a:extLst>
              <a:ext uri="{FF2B5EF4-FFF2-40B4-BE49-F238E27FC236}">
                <a16:creationId xmlns:a16="http://schemas.microsoft.com/office/drawing/2014/main" id="{C97DE91A-A930-6D48-85A1-EA7FA8B56FD6}"/>
              </a:ext>
            </a:extLst>
          </p:cNvPr>
          <p:cNvPicPr>
            <a:picLocks noChangeAspect="1"/>
          </p:cNvPicPr>
          <p:nvPr/>
        </p:nvPicPr>
        <p:blipFill>
          <a:blip r:embed="rId3">
            <a:alphaModFix amt="88000"/>
          </a:blip>
          <a:stretch>
            <a:fillRect/>
          </a:stretch>
        </p:blipFill>
        <p:spPr>
          <a:xfrm>
            <a:off x="3412098" y="1039091"/>
            <a:ext cx="5035736" cy="3776802"/>
          </a:xfrm>
          <a:prstGeom prst="rect">
            <a:avLst/>
          </a:prstGeom>
          <a:effectLst>
            <a:softEdge rad="114300"/>
          </a:effectLst>
        </p:spPr>
      </p:pic>
    </p:spTree>
    <p:extLst>
      <p:ext uri="{BB962C8B-B14F-4D97-AF65-F5344CB8AC3E}">
        <p14:creationId xmlns:p14="http://schemas.microsoft.com/office/powerpoint/2010/main" val="923788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91437D-244F-9546-90B9-30D90DE9EDB0}"/>
              </a:ext>
            </a:extLst>
          </p:cNvPr>
          <p:cNvSpPr>
            <a:spLocks noGrp="1"/>
          </p:cNvSpPr>
          <p:nvPr>
            <p:ph type="ctrTitle"/>
          </p:nvPr>
        </p:nvSpPr>
        <p:spPr>
          <a:xfrm>
            <a:off x="1163781" y="777239"/>
            <a:ext cx="9809019" cy="5058296"/>
          </a:xfrm>
          <a:solidFill>
            <a:schemeClr val="bg1">
              <a:alpha val="80000"/>
            </a:schemeClr>
          </a:solidFill>
          <a:ln>
            <a:solidFill>
              <a:prstClr val="black"/>
            </a:solidFill>
            <a:prstDash val="dash"/>
          </a:ln>
          <a:effectLst>
            <a:softEdge rad="0"/>
          </a:effectLst>
        </p:spPr>
        <p:txBody>
          <a:bodyPr anchor="ctr">
            <a:normAutofit fontScale="90000"/>
          </a:bodyPr>
          <a:lstStyle/>
          <a:p>
            <a:br>
              <a:rPr lang="de-CH" dirty="0"/>
            </a:br>
            <a:br>
              <a:rPr lang="de-CH" dirty="0"/>
            </a:br>
            <a:br>
              <a:rPr lang="de-CH" sz="2700" dirty="0"/>
            </a:br>
            <a:r>
              <a:rPr lang="de-CH" dirty="0"/>
              <a:t>Danke für die</a:t>
            </a:r>
            <a:br>
              <a:rPr lang="de-CH" dirty="0"/>
            </a:br>
            <a:r>
              <a:rPr lang="de-CH" dirty="0"/>
              <a:t>Aufmerksamkeit</a:t>
            </a:r>
            <a:br>
              <a:rPr lang="de-CH" dirty="0"/>
            </a:br>
            <a:br>
              <a:rPr lang="de-CH" dirty="0"/>
            </a:br>
            <a:br>
              <a:rPr lang="de-CH" dirty="0"/>
            </a:br>
            <a:br>
              <a:rPr lang="de-CH" dirty="0"/>
            </a:br>
            <a:br>
              <a:rPr lang="de-CH" dirty="0"/>
            </a:br>
            <a:br>
              <a:rPr lang="de-CH" dirty="0"/>
            </a:br>
            <a:br>
              <a:rPr lang="de-CH" dirty="0"/>
            </a:br>
            <a:endParaRPr lang="de-CH" sz="2700" b="1" dirty="0"/>
          </a:p>
        </p:txBody>
      </p:sp>
      <p:pic>
        <p:nvPicPr>
          <p:cNvPr id="7" name="Image 6">
            <a:extLst>
              <a:ext uri="{FF2B5EF4-FFF2-40B4-BE49-F238E27FC236}">
                <a16:creationId xmlns:a16="http://schemas.microsoft.com/office/drawing/2014/main" id="{94F1EAB2-7DCB-6C40-BC32-855D1E0E663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1000" contrast="-36000"/>
                    </a14:imgEffect>
                  </a14:imgLayer>
                </a14:imgProps>
              </a:ext>
            </a:extLst>
          </a:blip>
          <a:stretch>
            <a:fillRect/>
          </a:stretch>
        </p:blipFill>
        <p:spPr>
          <a:xfrm>
            <a:off x="4290126" y="2714230"/>
            <a:ext cx="3470822" cy="2519481"/>
          </a:xfrm>
          <a:prstGeom prst="rect">
            <a:avLst/>
          </a:prstGeom>
          <a:effectLst>
            <a:softEdge rad="114300"/>
          </a:effectLst>
        </p:spPr>
      </p:pic>
      <p:sp>
        <p:nvSpPr>
          <p:cNvPr id="8" name="Rectangle 7">
            <a:extLst>
              <a:ext uri="{FF2B5EF4-FFF2-40B4-BE49-F238E27FC236}">
                <a16:creationId xmlns:a16="http://schemas.microsoft.com/office/drawing/2014/main" id="{23C27804-6514-6D4A-8863-AFD802C7B8EC}"/>
              </a:ext>
            </a:extLst>
          </p:cNvPr>
          <p:cNvSpPr/>
          <p:nvPr/>
        </p:nvSpPr>
        <p:spPr>
          <a:xfrm>
            <a:off x="1752600" y="5307659"/>
            <a:ext cx="8856189" cy="461665"/>
          </a:xfrm>
          <a:prstGeom prst="rect">
            <a:avLst/>
          </a:prstGeom>
        </p:spPr>
        <p:txBody>
          <a:bodyPr wrap="square">
            <a:spAutoFit/>
          </a:bodyPr>
          <a:lstStyle/>
          <a:p>
            <a:pPr algn="ctr"/>
            <a:r>
              <a:rPr lang="en-CA" sz="2400" i="1" dirty="0"/>
              <a:t>…and bye-bye guys, Twann </a:t>
            </a:r>
            <a:r>
              <a:rPr lang="en-CA" sz="2400" i="1" dirty="0" err="1"/>
              <a:t>wird</a:t>
            </a:r>
            <a:r>
              <a:rPr lang="en-CA" sz="2400" i="1" dirty="0"/>
              <a:t> </a:t>
            </a:r>
            <a:r>
              <a:rPr lang="en-CA" sz="2400" i="1" dirty="0" err="1"/>
              <a:t>selbstsändig</a:t>
            </a:r>
            <a:r>
              <a:rPr lang="en-CA" sz="2400" i="1" dirty="0"/>
              <a:t>!</a:t>
            </a:r>
            <a:endParaRPr lang="fr-FR" sz="2400" i="1" dirty="0"/>
          </a:p>
        </p:txBody>
      </p:sp>
      <p:sp>
        <p:nvSpPr>
          <p:cNvPr id="9" name="Rectangle 8">
            <a:extLst>
              <a:ext uri="{FF2B5EF4-FFF2-40B4-BE49-F238E27FC236}">
                <a16:creationId xmlns:a16="http://schemas.microsoft.com/office/drawing/2014/main" id="{AA0DFDA9-165D-6A4D-8282-8356011D9F07}"/>
              </a:ext>
            </a:extLst>
          </p:cNvPr>
          <p:cNvSpPr/>
          <p:nvPr/>
        </p:nvSpPr>
        <p:spPr>
          <a:xfrm>
            <a:off x="3577531" y="3783623"/>
            <a:ext cx="543739" cy="523220"/>
          </a:xfrm>
          <a:prstGeom prst="rect">
            <a:avLst/>
          </a:prstGeom>
        </p:spPr>
        <p:txBody>
          <a:bodyPr wrap="none">
            <a:spAutoFit/>
          </a:bodyPr>
          <a:lstStyle/>
          <a:p>
            <a:r>
              <a:rPr lang="fr-FR" sz="2800" dirty="0"/>
              <a:t>👋🏻</a:t>
            </a:r>
          </a:p>
        </p:txBody>
      </p:sp>
      <p:sp>
        <p:nvSpPr>
          <p:cNvPr id="11" name="Rectangle 10">
            <a:extLst>
              <a:ext uri="{FF2B5EF4-FFF2-40B4-BE49-F238E27FC236}">
                <a16:creationId xmlns:a16="http://schemas.microsoft.com/office/drawing/2014/main" id="{67482E99-8A8B-4A47-832E-072A96D42A17}"/>
              </a:ext>
            </a:extLst>
          </p:cNvPr>
          <p:cNvSpPr/>
          <p:nvPr/>
        </p:nvSpPr>
        <p:spPr>
          <a:xfrm>
            <a:off x="3992608" y="4648936"/>
            <a:ext cx="595035" cy="584775"/>
          </a:xfrm>
          <a:prstGeom prst="rect">
            <a:avLst/>
          </a:prstGeom>
        </p:spPr>
        <p:txBody>
          <a:bodyPr wrap="none">
            <a:spAutoFit/>
          </a:bodyPr>
          <a:lstStyle/>
          <a:p>
            <a:r>
              <a:rPr lang="fr-FR" sz="3200" dirty="0"/>
              <a:t>👋🏻</a:t>
            </a:r>
          </a:p>
        </p:txBody>
      </p:sp>
      <p:sp>
        <p:nvSpPr>
          <p:cNvPr id="12" name="Rectangle 11">
            <a:extLst>
              <a:ext uri="{FF2B5EF4-FFF2-40B4-BE49-F238E27FC236}">
                <a16:creationId xmlns:a16="http://schemas.microsoft.com/office/drawing/2014/main" id="{317B6287-E258-9E42-A608-05E12E05E9CD}"/>
              </a:ext>
            </a:extLst>
          </p:cNvPr>
          <p:cNvSpPr/>
          <p:nvPr/>
        </p:nvSpPr>
        <p:spPr>
          <a:xfrm>
            <a:off x="7151048" y="4383054"/>
            <a:ext cx="800219" cy="830997"/>
          </a:xfrm>
          <a:prstGeom prst="rect">
            <a:avLst/>
          </a:prstGeom>
        </p:spPr>
        <p:txBody>
          <a:bodyPr wrap="none">
            <a:spAutoFit/>
          </a:bodyPr>
          <a:lstStyle/>
          <a:p>
            <a:r>
              <a:rPr lang="fr-FR" sz="4800" dirty="0"/>
              <a:t>👋🏻</a:t>
            </a:r>
          </a:p>
        </p:txBody>
      </p:sp>
      <p:sp>
        <p:nvSpPr>
          <p:cNvPr id="13" name="Rectangle 12">
            <a:extLst>
              <a:ext uri="{FF2B5EF4-FFF2-40B4-BE49-F238E27FC236}">
                <a16:creationId xmlns:a16="http://schemas.microsoft.com/office/drawing/2014/main" id="{E4A1AC58-7B9D-CC46-AB11-026EE06DD37A}"/>
              </a:ext>
            </a:extLst>
          </p:cNvPr>
          <p:cNvSpPr/>
          <p:nvPr/>
        </p:nvSpPr>
        <p:spPr>
          <a:xfrm>
            <a:off x="4033680" y="2742090"/>
            <a:ext cx="800219" cy="830997"/>
          </a:xfrm>
          <a:prstGeom prst="rect">
            <a:avLst/>
          </a:prstGeom>
        </p:spPr>
        <p:txBody>
          <a:bodyPr wrap="none">
            <a:spAutoFit/>
          </a:bodyPr>
          <a:lstStyle/>
          <a:p>
            <a:r>
              <a:rPr lang="fr-FR" sz="4800" dirty="0"/>
              <a:t>👋🏻</a:t>
            </a:r>
          </a:p>
        </p:txBody>
      </p:sp>
      <p:sp>
        <p:nvSpPr>
          <p:cNvPr id="14" name="Rectangle 13">
            <a:extLst>
              <a:ext uri="{FF2B5EF4-FFF2-40B4-BE49-F238E27FC236}">
                <a16:creationId xmlns:a16="http://schemas.microsoft.com/office/drawing/2014/main" id="{3469754B-7A29-6146-974E-D5A16B69FF86}"/>
              </a:ext>
            </a:extLst>
          </p:cNvPr>
          <p:cNvSpPr/>
          <p:nvPr/>
        </p:nvSpPr>
        <p:spPr>
          <a:xfrm>
            <a:off x="7666700" y="3275792"/>
            <a:ext cx="954107" cy="1015663"/>
          </a:xfrm>
          <a:prstGeom prst="rect">
            <a:avLst/>
          </a:prstGeom>
        </p:spPr>
        <p:txBody>
          <a:bodyPr wrap="none">
            <a:spAutoFit/>
          </a:bodyPr>
          <a:lstStyle/>
          <a:p>
            <a:r>
              <a:rPr lang="fr-FR" sz="6000" dirty="0"/>
              <a:t>👋🏻</a:t>
            </a:r>
          </a:p>
        </p:txBody>
      </p:sp>
    </p:spTree>
    <p:extLst>
      <p:ext uri="{BB962C8B-B14F-4D97-AF65-F5344CB8AC3E}">
        <p14:creationId xmlns:p14="http://schemas.microsoft.com/office/powerpoint/2010/main" val="411916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250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par>
                                <p:cTn id="10" presetID="52" presetClass="entr" presetSubtype="0" fill="hold" grpId="0" nodeType="withEffect">
                                  <p:stCondLst>
                                    <p:cond delay="2500"/>
                                  </p:stCondLst>
                                  <p:childTnLst>
                                    <p:set>
                                      <p:cBhvr>
                                        <p:cTn id="11" dur="1" fill="hold">
                                          <p:stCondLst>
                                            <p:cond delay="0"/>
                                          </p:stCondLst>
                                        </p:cTn>
                                        <p:tgtEl>
                                          <p:spTgt spid="8"/>
                                        </p:tgtEl>
                                        <p:attrNameLst>
                                          <p:attrName>style.visibility</p:attrName>
                                        </p:attrNameLst>
                                      </p:cBhvr>
                                      <p:to>
                                        <p:strVal val="visible"/>
                                      </p:to>
                                    </p:set>
                                    <p:animScale>
                                      <p:cBhvr>
                                        <p:cTn id="12"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8"/>
                                        </p:tgtEl>
                                        <p:attrNameLst>
                                          <p:attrName>ppt_x</p:attrName>
                                          <p:attrName>ppt_y</p:attrName>
                                        </p:attrNameLst>
                                      </p:cBhvr>
                                    </p:animMotion>
                                    <p:animEffect transition="in" filter="fade">
                                      <p:cBhvr>
                                        <p:cTn id="14" dur="1000"/>
                                        <p:tgtEl>
                                          <p:spTgt spid="8"/>
                                        </p:tgtEl>
                                      </p:cBhvr>
                                    </p:animEffect>
                                  </p:childTnLst>
                                </p:cTn>
                              </p:par>
                              <p:par>
                                <p:cTn id="15" presetID="52" presetClass="entr" presetSubtype="0" fill="hold" grpId="0" nodeType="withEffect">
                                  <p:stCondLst>
                                    <p:cond delay="2500"/>
                                  </p:stCondLst>
                                  <p:childTnLst>
                                    <p:set>
                                      <p:cBhvr>
                                        <p:cTn id="16" dur="1" fill="hold">
                                          <p:stCondLst>
                                            <p:cond delay="0"/>
                                          </p:stCondLst>
                                        </p:cTn>
                                        <p:tgtEl>
                                          <p:spTgt spid="9"/>
                                        </p:tgtEl>
                                        <p:attrNameLst>
                                          <p:attrName>style.visibility</p:attrName>
                                        </p:attrNameLst>
                                      </p:cBhvr>
                                      <p:to>
                                        <p:strVal val="visible"/>
                                      </p:to>
                                    </p:set>
                                    <p:animScale>
                                      <p:cBhvr>
                                        <p:cTn id="1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9"/>
                                        </p:tgtEl>
                                        <p:attrNameLst>
                                          <p:attrName>ppt_x</p:attrName>
                                          <p:attrName>ppt_y</p:attrName>
                                        </p:attrNameLst>
                                      </p:cBhvr>
                                    </p:animMotion>
                                    <p:animEffect transition="in" filter="fade">
                                      <p:cBhvr>
                                        <p:cTn id="19" dur="1000"/>
                                        <p:tgtEl>
                                          <p:spTgt spid="9"/>
                                        </p:tgtEl>
                                      </p:cBhvr>
                                    </p:animEffect>
                                  </p:childTnLst>
                                </p:cTn>
                              </p:par>
                              <p:par>
                                <p:cTn id="20" presetID="52" presetClass="entr" presetSubtype="0" fill="hold" grpId="0" nodeType="withEffect">
                                  <p:stCondLst>
                                    <p:cond delay="2500"/>
                                  </p:stCondLst>
                                  <p:childTnLst>
                                    <p:set>
                                      <p:cBhvr>
                                        <p:cTn id="21" dur="1" fill="hold">
                                          <p:stCondLst>
                                            <p:cond delay="0"/>
                                          </p:stCondLst>
                                        </p:cTn>
                                        <p:tgtEl>
                                          <p:spTgt spid="11"/>
                                        </p:tgtEl>
                                        <p:attrNameLst>
                                          <p:attrName>style.visibility</p:attrName>
                                        </p:attrNameLst>
                                      </p:cBhvr>
                                      <p:to>
                                        <p:strVal val="visible"/>
                                      </p:to>
                                    </p:set>
                                    <p:animScale>
                                      <p:cBhvr>
                                        <p:cTn id="22"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11"/>
                                        </p:tgtEl>
                                        <p:attrNameLst>
                                          <p:attrName>ppt_x</p:attrName>
                                          <p:attrName>ppt_y</p:attrName>
                                        </p:attrNameLst>
                                      </p:cBhvr>
                                    </p:animMotion>
                                    <p:animEffect transition="in" filter="fade">
                                      <p:cBhvr>
                                        <p:cTn id="24" dur="1000"/>
                                        <p:tgtEl>
                                          <p:spTgt spid="11"/>
                                        </p:tgtEl>
                                      </p:cBhvr>
                                    </p:animEffect>
                                  </p:childTnLst>
                                </p:cTn>
                              </p:par>
                              <p:par>
                                <p:cTn id="25" presetID="52" presetClass="entr" presetSubtype="0" fill="hold" grpId="0" nodeType="withEffect">
                                  <p:stCondLst>
                                    <p:cond delay="2500"/>
                                  </p:stCondLst>
                                  <p:childTnLst>
                                    <p:set>
                                      <p:cBhvr>
                                        <p:cTn id="26" dur="1" fill="hold">
                                          <p:stCondLst>
                                            <p:cond delay="0"/>
                                          </p:stCondLst>
                                        </p:cTn>
                                        <p:tgtEl>
                                          <p:spTgt spid="12"/>
                                        </p:tgtEl>
                                        <p:attrNameLst>
                                          <p:attrName>style.visibility</p:attrName>
                                        </p:attrNameLst>
                                      </p:cBhvr>
                                      <p:to>
                                        <p:strVal val="visible"/>
                                      </p:to>
                                    </p:set>
                                    <p:animScale>
                                      <p:cBhvr>
                                        <p:cTn id="27"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2"/>
                                        </p:tgtEl>
                                        <p:attrNameLst>
                                          <p:attrName>ppt_x</p:attrName>
                                          <p:attrName>ppt_y</p:attrName>
                                        </p:attrNameLst>
                                      </p:cBhvr>
                                    </p:animMotion>
                                    <p:animEffect transition="in" filter="fade">
                                      <p:cBhvr>
                                        <p:cTn id="29" dur="1000"/>
                                        <p:tgtEl>
                                          <p:spTgt spid="12"/>
                                        </p:tgtEl>
                                      </p:cBhvr>
                                    </p:animEffect>
                                  </p:childTnLst>
                                </p:cTn>
                              </p:par>
                              <p:par>
                                <p:cTn id="30" presetID="52" presetClass="entr" presetSubtype="0" fill="hold" grpId="0" nodeType="withEffect">
                                  <p:stCondLst>
                                    <p:cond delay="2500"/>
                                  </p:stCondLst>
                                  <p:childTnLst>
                                    <p:set>
                                      <p:cBhvr>
                                        <p:cTn id="31" dur="1" fill="hold">
                                          <p:stCondLst>
                                            <p:cond delay="0"/>
                                          </p:stCondLst>
                                        </p:cTn>
                                        <p:tgtEl>
                                          <p:spTgt spid="13"/>
                                        </p:tgtEl>
                                        <p:attrNameLst>
                                          <p:attrName>style.visibility</p:attrName>
                                        </p:attrNameLst>
                                      </p:cBhvr>
                                      <p:to>
                                        <p:strVal val="visible"/>
                                      </p:to>
                                    </p:set>
                                    <p:animScale>
                                      <p:cBhvr>
                                        <p:cTn id="3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3"/>
                                        </p:tgtEl>
                                        <p:attrNameLst>
                                          <p:attrName>ppt_x</p:attrName>
                                          <p:attrName>ppt_y</p:attrName>
                                        </p:attrNameLst>
                                      </p:cBhvr>
                                    </p:animMotion>
                                    <p:animEffect transition="in" filter="fade">
                                      <p:cBhvr>
                                        <p:cTn id="34" dur="1000"/>
                                        <p:tgtEl>
                                          <p:spTgt spid="13"/>
                                        </p:tgtEl>
                                      </p:cBhvr>
                                    </p:animEffect>
                                  </p:childTnLst>
                                </p:cTn>
                              </p:par>
                              <p:par>
                                <p:cTn id="35" presetID="52" presetClass="entr" presetSubtype="0" fill="hold" grpId="0" nodeType="withEffect">
                                  <p:stCondLst>
                                    <p:cond delay="2500"/>
                                  </p:stCondLst>
                                  <p:childTnLst>
                                    <p:set>
                                      <p:cBhvr>
                                        <p:cTn id="36" dur="1" fill="hold">
                                          <p:stCondLst>
                                            <p:cond delay="0"/>
                                          </p:stCondLst>
                                        </p:cTn>
                                        <p:tgtEl>
                                          <p:spTgt spid="14"/>
                                        </p:tgtEl>
                                        <p:attrNameLst>
                                          <p:attrName>style.visibility</p:attrName>
                                        </p:attrNameLst>
                                      </p:cBhvr>
                                      <p:to>
                                        <p:strVal val="visible"/>
                                      </p:to>
                                    </p:set>
                                    <p:animScale>
                                      <p:cBhvr>
                                        <p:cTn id="3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14"/>
                                        </p:tgtEl>
                                        <p:attrNameLst>
                                          <p:attrName>ppt_x</p:attrName>
                                          <p:attrName>ppt_y</p:attrName>
                                        </p:attrNameLst>
                                      </p:cBhvr>
                                    </p:animMotion>
                                    <p:animEffect transition="in" filter="fade">
                                      <p:cBhvr>
                                        <p:cTn id="39" dur="1000"/>
                                        <p:tgtEl>
                                          <p:spTgt spid="14"/>
                                        </p:tgtEl>
                                      </p:cBhvr>
                                    </p:animEffect>
                                  </p:childTnLst>
                                </p:cTn>
                              </p:par>
                              <p:par>
                                <p:cTn id="40" presetID="10" presetClass="exit" presetSubtype="0" fill="hold" nodeType="withEffect">
                                  <p:stCondLst>
                                    <p:cond delay="1000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10" presetClass="exit" presetSubtype="0" fill="hold" grpId="1" nodeType="withEffect">
                                  <p:stCondLst>
                                    <p:cond delay="1000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1000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par>
                                <p:cTn id="49" presetID="10" presetClass="exit" presetSubtype="0" fill="hold" grpId="1" nodeType="withEffect">
                                  <p:stCondLst>
                                    <p:cond delay="1000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par>
                                <p:cTn id="52" presetID="10" presetClass="exit" presetSubtype="0" fill="hold" grpId="1" nodeType="withEffect">
                                  <p:stCondLst>
                                    <p:cond delay="10000"/>
                                  </p:stCondLst>
                                  <p:childTnLst>
                                    <p:animEffect transition="out" filter="fade">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par>
                                <p:cTn id="55" presetID="10" presetClass="exit" presetSubtype="0" fill="hold" grpId="1" nodeType="withEffect">
                                  <p:stCondLst>
                                    <p:cond delay="1000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par>
                                <p:cTn id="58" presetID="10" presetClass="exit" presetSubtype="0" fill="hold" grpId="1" nodeType="withEffect">
                                  <p:stCondLst>
                                    <p:cond delay="1000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1" grpId="0"/>
      <p:bldP spid="11" grpId="1"/>
      <p:bldP spid="12" grpId="0"/>
      <p:bldP spid="12" grpId="1"/>
      <p:bldP spid="13" grpId="0"/>
      <p:bldP spid="13" grpId="1"/>
      <p:bldP spid="14" grpId="0"/>
      <p:bldP spid="1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F59B4986-9A34-5146-B689-ABC2D03F9955}"/>
              </a:ext>
            </a:extLst>
          </p:cNvPr>
          <p:cNvSpPr>
            <a:spLocks noGrp="1"/>
          </p:cNvSpPr>
          <p:nvPr>
            <p:ph type="ctrTitle"/>
          </p:nvPr>
        </p:nvSpPr>
        <p:spPr>
          <a:xfrm>
            <a:off x="1163781" y="777239"/>
            <a:ext cx="9809019" cy="5041670"/>
          </a:xfrm>
          <a:solidFill>
            <a:schemeClr val="bg1">
              <a:alpha val="88000"/>
            </a:schemeClr>
          </a:solidFill>
          <a:ln>
            <a:solidFill>
              <a:prstClr val="black"/>
            </a:solidFill>
            <a:prstDash val="dash"/>
          </a:ln>
          <a:effectLst>
            <a:softEdge rad="0"/>
          </a:effectLst>
        </p:spPr>
        <p:txBody>
          <a:bodyPr vert="horz" lIns="91440" tIns="45720" rIns="91440" bIns="45720" rtlCol="0" anchor="ctr">
            <a:noAutofit/>
          </a:bodyPr>
          <a:lstStyle/>
          <a:p>
            <a:pPr algn="l"/>
            <a:r>
              <a:rPr lang="de-CH" sz="3000" b="1" dirty="0">
                <a:solidFill>
                  <a:schemeClr val="bg1">
                    <a:lumMod val="75000"/>
                  </a:schemeClr>
                </a:solidFill>
              </a:rPr>
              <a:t>.</a:t>
            </a:r>
          </a:p>
        </p:txBody>
      </p:sp>
      <p:sp>
        <p:nvSpPr>
          <p:cNvPr id="11" name="ZoneTexte 10">
            <a:extLst>
              <a:ext uri="{FF2B5EF4-FFF2-40B4-BE49-F238E27FC236}">
                <a16:creationId xmlns:a16="http://schemas.microsoft.com/office/drawing/2014/main" id="{1D7DE5D7-70AA-424E-BBE3-8655661BDF2C}"/>
              </a:ext>
            </a:extLst>
          </p:cNvPr>
          <p:cNvSpPr txBox="1"/>
          <p:nvPr/>
        </p:nvSpPr>
        <p:spPr>
          <a:xfrm>
            <a:off x="-1113905" y="-3225338"/>
            <a:ext cx="184731" cy="369332"/>
          </a:xfrm>
          <a:prstGeom prst="rect">
            <a:avLst/>
          </a:prstGeom>
          <a:noFill/>
        </p:spPr>
        <p:txBody>
          <a:bodyPr wrap="none" rtlCol="0">
            <a:spAutoFit/>
          </a:bodyPr>
          <a:lstStyle/>
          <a:p>
            <a:endParaRPr lang="de-CH"/>
          </a:p>
        </p:txBody>
      </p:sp>
      <p:sp>
        <p:nvSpPr>
          <p:cNvPr id="12" name="ZoneTexte 11">
            <a:extLst>
              <a:ext uri="{FF2B5EF4-FFF2-40B4-BE49-F238E27FC236}">
                <a16:creationId xmlns:a16="http://schemas.microsoft.com/office/drawing/2014/main" id="{2AE0F721-CAC0-C549-AEEC-2690546E0110}"/>
              </a:ext>
            </a:extLst>
          </p:cNvPr>
          <p:cNvSpPr txBox="1"/>
          <p:nvPr/>
        </p:nvSpPr>
        <p:spPr>
          <a:xfrm>
            <a:off x="5137265" y="-3857105"/>
            <a:ext cx="184731" cy="369332"/>
          </a:xfrm>
          <a:prstGeom prst="rect">
            <a:avLst/>
          </a:prstGeom>
          <a:noFill/>
        </p:spPr>
        <p:txBody>
          <a:bodyPr wrap="none" rtlCol="0">
            <a:spAutoFit/>
          </a:bodyPr>
          <a:lstStyle/>
          <a:p>
            <a:endParaRPr lang="de-CH"/>
          </a:p>
        </p:txBody>
      </p:sp>
      <p:sp>
        <p:nvSpPr>
          <p:cNvPr id="13" name="Rectangle 12">
            <a:extLst>
              <a:ext uri="{FF2B5EF4-FFF2-40B4-BE49-F238E27FC236}">
                <a16:creationId xmlns:a16="http://schemas.microsoft.com/office/drawing/2014/main" id="{71015C8C-BC57-C449-9FB1-D4DF95FC8590}"/>
              </a:ext>
            </a:extLst>
          </p:cNvPr>
          <p:cNvSpPr/>
          <p:nvPr/>
        </p:nvSpPr>
        <p:spPr>
          <a:xfrm>
            <a:off x="0" y="6550428"/>
            <a:ext cx="12192000" cy="369332"/>
          </a:xfrm>
          <a:prstGeom prst="rect">
            <a:avLst/>
          </a:prstGeom>
          <a:solidFill>
            <a:schemeClr val="bg1">
              <a:lumMod val="75000"/>
              <a:alpha val="35000"/>
            </a:schemeClr>
          </a:solidFill>
        </p:spPr>
        <p:txBody>
          <a:bodyPr wrap="square">
            <a:spAutoFit/>
          </a:bodyPr>
          <a:lstStyle/>
          <a:p>
            <a:pPr algn="ctr"/>
            <a:r>
              <a:rPr lang="de-CH"/>
              <a:t>Wärmeverbund Twann</a:t>
            </a:r>
          </a:p>
        </p:txBody>
      </p:sp>
      <p:sp>
        <p:nvSpPr>
          <p:cNvPr id="14" name="Rectangle 13">
            <a:extLst>
              <a:ext uri="{FF2B5EF4-FFF2-40B4-BE49-F238E27FC236}">
                <a16:creationId xmlns:a16="http://schemas.microsoft.com/office/drawing/2014/main" id="{C6DC4B29-EDC1-3145-BF7F-871CC97BAB53}"/>
              </a:ext>
            </a:extLst>
          </p:cNvPr>
          <p:cNvSpPr/>
          <p:nvPr/>
        </p:nvSpPr>
        <p:spPr>
          <a:xfrm>
            <a:off x="1081710" y="191782"/>
            <a:ext cx="8062290" cy="646331"/>
          </a:xfrm>
          <a:prstGeom prst="rect">
            <a:avLst/>
          </a:prstGeom>
        </p:spPr>
        <p:txBody>
          <a:bodyPr wrap="square">
            <a:spAutoFit/>
          </a:bodyPr>
          <a:lstStyle/>
          <a:p>
            <a:r>
              <a:rPr lang="de-CH" altLang="fr-FR" sz="3600" b="1" dirty="0"/>
              <a:t>Vorstellung der Machbarkeitsstudie</a:t>
            </a:r>
            <a:endParaRPr lang="de-CH" sz="3600" dirty="0"/>
          </a:p>
        </p:txBody>
      </p:sp>
      <p:sp>
        <p:nvSpPr>
          <p:cNvPr id="10" name="Rectangle 3">
            <a:extLst>
              <a:ext uri="{FF2B5EF4-FFF2-40B4-BE49-F238E27FC236}">
                <a16:creationId xmlns:a16="http://schemas.microsoft.com/office/drawing/2014/main" id="{21512561-D64F-F94A-BDE7-E4244CED348F}"/>
              </a:ext>
            </a:extLst>
          </p:cNvPr>
          <p:cNvSpPr txBox="1">
            <a:spLocks noChangeArrowheads="1"/>
          </p:cNvSpPr>
          <p:nvPr/>
        </p:nvSpPr>
        <p:spPr bwMode="auto">
          <a:xfrm>
            <a:off x="1388865" y="1600786"/>
            <a:ext cx="8382000" cy="31067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endParaRPr lang="de-CH" b="1" dirty="0"/>
          </a:p>
          <a:p>
            <a:pPr marL="571500" indent="-571500" algn="l"/>
            <a:r>
              <a:rPr lang="de-CH" b="1" dirty="0"/>
              <a:t>Wasser oder Feuer?</a:t>
            </a:r>
          </a:p>
          <a:p>
            <a:pPr marL="571500" indent="-571500">
              <a:buFontTx/>
              <a:buNone/>
            </a:pPr>
            <a:endParaRPr lang="de-CH" altLang="fr-FR" sz="1400" dirty="0"/>
          </a:p>
          <a:p>
            <a:pPr algn="l">
              <a:lnSpc>
                <a:spcPct val="150000"/>
              </a:lnSpc>
              <a:spcBef>
                <a:spcPts val="0"/>
              </a:spcBef>
              <a:spcAft>
                <a:spcPts val="900"/>
              </a:spcAft>
            </a:pPr>
            <a:r>
              <a:rPr lang="de-CH" altLang="fr-FR" dirty="0"/>
              <a:t>Laure </a:t>
            </a:r>
            <a:r>
              <a:rPr lang="de-CH" altLang="fr-FR" dirty="0" err="1"/>
              <a:t>Deschaintre</a:t>
            </a:r>
            <a:r>
              <a:rPr lang="de-CH" altLang="fr-FR" dirty="0"/>
              <a:t> vom  Ing. Büro </a:t>
            </a:r>
            <a:r>
              <a:rPr lang="de-DE" altLang="fr-FR" dirty="0"/>
              <a:t>Planair SA</a:t>
            </a:r>
          </a:p>
          <a:p>
            <a:pPr algn="l">
              <a:lnSpc>
                <a:spcPct val="150000"/>
              </a:lnSpc>
              <a:spcBef>
                <a:spcPts val="0"/>
              </a:spcBef>
              <a:spcAft>
                <a:spcPts val="900"/>
              </a:spcAft>
            </a:pPr>
            <a:r>
              <a:rPr lang="de-DE" altLang="fr-FR" dirty="0"/>
              <a:t>informiert über die Resultate der Machbarkeitsstudie</a:t>
            </a:r>
            <a:endParaRPr lang="de-CH" altLang="fr-FR" dirty="0"/>
          </a:p>
        </p:txBody>
      </p:sp>
      <p:pic>
        <p:nvPicPr>
          <p:cNvPr id="9" name="Image 8">
            <a:extLst>
              <a:ext uri="{FF2B5EF4-FFF2-40B4-BE49-F238E27FC236}">
                <a16:creationId xmlns:a16="http://schemas.microsoft.com/office/drawing/2014/main" id="{93E631AE-AF84-DC4A-BB49-8AE7ECE2D352}"/>
              </a:ext>
            </a:extLst>
          </p:cNvPr>
          <p:cNvPicPr>
            <a:picLocks noChangeAspect="1"/>
          </p:cNvPicPr>
          <p:nvPr/>
        </p:nvPicPr>
        <p:blipFill>
          <a:blip r:embed="rId3"/>
          <a:stretch>
            <a:fillRect/>
          </a:stretch>
        </p:blipFill>
        <p:spPr>
          <a:xfrm>
            <a:off x="8082729" y="1423570"/>
            <a:ext cx="2376469" cy="3106738"/>
          </a:xfrm>
          <a:prstGeom prst="rect">
            <a:avLst/>
          </a:prstGeom>
          <a:effectLst>
            <a:softEdge rad="406400"/>
          </a:effectLst>
        </p:spPr>
      </p:pic>
      <p:sp>
        <p:nvSpPr>
          <p:cNvPr id="2" name="Rectangle 1">
            <a:extLst>
              <a:ext uri="{FF2B5EF4-FFF2-40B4-BE49-F238E27FC236}">
                <a16:creationId xmlns:a16="http://schemas.microsoft.com/office/drawing/2014/main" id="{6255263B-F5C7-A34E-BE8B-4B44BEFB0746}"/>
              </a:ext>
            </a:extLst>
          </p:cNvPr>
          <p:cNvSpPr/>
          <p:nvPr/>
        </p:nvSpPr>
        <p:spPr>
          <a:xfrm>
            <a:off x="7945651" y="134969"/>
            <a:ext cx="800219" cy="830997"/>
          </a:xfrm>
          <a:prstGeom prst="rect">
            <a:avLst/>
          </a:prstGeom>
        </p:spPr>
        <p:txBody>
          <a:bodyPr wrap="none">
            <a:spAutoFit/>
          </a:bodyPr>
          <a:lstStyle/>
          <a:p>
            <a:r>
              <a:rPr lang="de-CH" altLang="fr-FR" sz="4800" b="1" dirty="0"/>
              <a:t>🤯</a:t>
            </a:r>
            <a:endParaRPr lang="fr-FR" sz="4800" dirty="0"/>
          </a:p>
        </p:txBody>
      </p:sp>
      <p:sp>
        <p:nvSpPr>
          <p:cNvPr id="3" name="Rectangle 2">
            <a:extLst>
              <a:ext uri="{FF2B5EF4-FFF2-40B4-BE49-F238E27FC236}">
                <a16:creationId xmlns:a16="http://schemas.microsoft.com/office/drawing/2014/main" id="{EE731124-36E9-4C4F-9802-3D06F1425BF4}"/>
              </a:ext>
            </a:extLst>
          </p:cNvPr>
          <p:cNvSpPr/>
          <p:nvPr/>
        </p:nvSpPr>
        <p:spPr>
          <a:xfrm>
            <a:off x="10004455" y="3606978"/>
            <a:ext cx="877163" cy="923330"/>
          </a:xfrm>
          <a:prstGeom prst="rect">
            <a:avLst/>
          </a:prstGeom>
        </p:spPr>
        <p:txBody>
          <a:bodyPr wrap="none">
            <a:spAutoFit/>
          </a:bodyPr>
          <a:lstStyle/>
          <a:p>
            <a:r>
              <a:rPr lang="fr-FR" sz="5400" dirty="0"/>
              <a:t>✅</a:t>
            </a:r>
          </a:p>
        </p:txBody>
      </p:sp>
    </p:spTree>
    <p:extLst>
      <p:ext uri="{BB962C8B-B14F-4D97-AF65-F5344CB8AC3E}">
        <p14:creationId xmlns:p14="http://schemas.microsoft.com/office/powerpoint/2010/main" val="55577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1000"/>
                            </p:stCondLst>
                            <p:childTnLst>
                              <p:par>
                                <p:cTn id="8" presetID="2" presetClass="entr" presetSubtype="2" fill="hold" nodeType="afterEffect">
                                  <p:stCondLst>
                                    <p:cond delay="20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1+#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childTnLst>
                          </p:cTn>
                        </p:par>
                        <p:par>
                          <p:cTn id="12" fill="hold">
                            <p:stCondLst>
                              <p:cond delay="3500"/>
                            </p:stCondLst>
                            <p:childTnLst>
                              <p:par>
                                <p:cTn id="13" presetID="1" presetClass="entr" presetSubtype="0" fill="hold" grpId="0" nodeType="afterEffect">
                                  <p:stCondLst>
                                    <p:cond delay="50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de-CH" sz="3600" dirty="0"/>
              <a:t>Machbarkeitsstudie</a:t>
            </a:r>
            <a:br>
              <a:rPr lang="de-CH" sz="3600" dirty="0"/>
            </a:br>
            <a:r>
              <a:rPr lang="de-CH" sz="3600" dirty="0"/>
              <a:t> «Wärmeverbund in Twann – Chlyne Twann»</a:t>
            </a:r>
          </a:p>
        </p:txBody>
      </p:sp>
      <p:sp>
        <p:nvSpPr>
          <p:cNvPr id="3" name="Sous-titre 2"/>
          <p:cNvSpPr>
            <a:spLocks noGrp="1"/>
          </p:cNvSpPr>
          <p:nvPr>
            <p:ph type="subTitle" idx="1"/>
          </p:nvPr>
        </p:nvSpPr>
        <p:spPr>
          <a:xfrm>
            <a:off x="2639616" y="4060861"/>
            <a:ext cx="7016824" cy="1114436"/>
          </a:xfrm>
        </p:spPr>
        <p:txBody>
          <a:bodyPr/>
          <a:lstStyle/>
          <a:p>
            <a:r>
              <a:rPr lang="de-CH" b="1" dirty="0"/>
              <a:t>Präsentation der Ergebnisse</a:t>
            </a:r>
          </a:p>
          <a:p>
            <a:r>
              <a:rPr lang="de-CH" sz="2000" b="1" dirty="0"/>
              <a:t>24.06.2020</a:t>
            </a:r>
            <a:endParaRPr lang="de-CH" sz="2000" dirty="0"/>
          </a:p>
          <a:p>
            <a:endParaRPr lang="de-CH" sz="2000" dirty="0"/>
          </a:p>
          <a:p>
            <a:pPr algn="r">
              <a:spcBef>
                <a:spcPts val="0"/>
              </a:spcBef>
            </a:pPr>
            <a:endParaRPr lang="de-CH" sz="2000" dirty="0"/>
          </a:p>
        </p:txBody>
      </p:sp>
    </p:spTree>
    <p:extLst>
      <p:ext uri="{BB962C8B-B14F-4D97-AF65-F5344CB8AC3E}">
        <p14:creationId xmlns:p14="http://schemas.microsoft.com/office/powerpoint/2010/main" val="405320787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Einleitung</a:t>
            </a:r>
            <a:endParaRPr lang="fr-CH" dirty="0"/>
          </a:p>
        </p:txBody>
      </p:sp>
      <p:sp>
        <p:nvSpPr>
          <p:cNvPr id="3" name="Espace réservé du contenu 2"/>
          <p:cNvSpPr>
            <a:spLocks noGrp="1"/>
          </p:cNvSpPr>
          <p:nvPr>
            <p:ph sz="half" idx="2"/>
          </p:nvPr>
        </p:nvSpPr>
        <p:spPr>
          <a:xfrm>
            <a:off x="2279576" y="1052737"/>
            <a:ext cx="8208912" cy="5610007"/>
          </a:xfrm>
        </p:spPr>
        <p:txBody>
          <a:bodyPr/>
          <a:lstStyle/>
          <a:p>
            <a:r>
              <a:rPr lang="de-CH" sz="2350" dirty="0"/>
              <a:t>Ziele : </a:t>
            </a:r>
          </a:p>
          <a:p>
            <a:pPr lvl="1">
              <a:buFont typeface="Courier New" panose="02070309020205020404" pitchFamily="49" charset="0"/>
              <a:buChar char="o"/>
            </a:pPr>
            <a:r>
              <a:rPr lang="de-CH" sz="2400" dirty="0"/>
              <a:t>Prüfung der </a:t>
            </a:r>
            <a:r>
              <a:rPr lang="de-CH" sz="2400" b="1" dirty="0"/>
              <a:t>Machbarkeit</a:t>
            </a:r>
            <a:r>
              <a:rPr lang="de-CH" sz="2400" dirty="0"/>
              <a:t> eines Fernwärmenetzes in Twann </a:t>
            </a:r>
          </a:p>
          <a:p>
            <a:pPr lvl="1">
              <a:buFont typeface="Courier New" panose="02070309020205020404" pitchFamily="49" charset="0"/>
              <a:buChar char="o"/>
            </a:pPr>
            <a:r>
              <a:rPr lang="de-CH" sz="2400" dirty="0"/>
              <a:t>Analyse </a:t>
            </a:r>
            <a:r>
              <a:rPr lang="de-CH" sz="2400" b="1" dirty="0"/>
              <a:t>zwei technischer Lösungen </a:t>
            </a:r>
            <a:r>
              <a:rPr lang="de-CH" sz="2400" dirty="0"/>
              <a:t>für die Wärmeversorgung : </a:t>
            </a:r>
            <a:r>
              <a:rPr lang="de-CH" sz="2400" b="1" dirty="0"/>
              <a:t>Holzheizung oder Seewasserheizung</a:t>
            </a:r>
          </a:p>
          <a:p>
            <a:pPr marL="0" indent="0">
              <a:buNone/>
            </a:pPr>
            <a:endParaRPr lang="de-CH" sz="2350" dirty="0"/>
          </a:p>
          <a:p>
            <a:r>
              <a:rPr lang="de-CH" sz="2350" dirty="0"/>
              <a:t>Etappen : </a:t>
            </a:r>
          </a:p>
          <a:p>
            <a:pPr marL="857250" lvl="1" indent="-457200">
              <a:buAutoNum type="arabicParenR"/>
            </a:pPr>
            <a:r>
              <a:rPr lang="de-CH" sz="2400" dirty="0"/>
              <a:t>Analyse des Wärmebedarfes und Interesses</a:t>
            </a:r>
          </a:p>
          <a:p>
            <a:pPr marL="857250" lvl="1" indent="-457200">
              <a:buAutoNum type="arabicParenR"/>
            </a:pPr>
            <a:r>
              <a:rPr lang="de-CH" sz="2400" dirty="0"/>
              <a:t>Dimensionierung der Infrastruktur </a:t>
            </a:r>
          </a:p>
          <a:p>
            <a:pPr marL="857250" lvl="1" indent="-457200">
              <a:buAutoNum type="arabicParenR"/>
            </a:pPr>
            <a:r>
              <a:rPr lang="de-CH" sz="2400" dirty="0"/>
              <a:t>Wirtschaftlichkeitsanalyse </a:t>
            </a:r>
          </a:p>
          <a:p>
            <a:pPr marL="857250" lvl="1" indent="-457200">
              <a:buAutoNum type="arabicParenR"/>
            </a:pPr>
            <a:r>
              <a:rPr lang="de-CH" sz="2400" dirty="0"/>
              <a:t>Vergleich der Varianten </a:t>
            </a:r>
          </a:p>
          <a:p>
            <a:pPr marL="457200" indent="-457200">
              <a:buAutoNum type="arabicParenR"/>
            </a:pPr>
            <a:endParaRPr lang="de-CH" dirty="0"/>
          </a:p>
        </p:txBody>
      </p:sp>
      <p:sp>
        <p:nvSpPr>
          <p:cNvPr id="4" name="Espace réservé du texte 3"/>
          <p:cNvSpPr>
            <a:spLocks noGrp="1"/>
          </p:cNvSpPr>
          <p:nvPr>
            <p:ph type="body" sz="quarter" idx="13"/>
          </p:nvPr>
        </p:nvSpPr>
        <p:spPr/>
        <p:txBody>
          <a:bodyPr/>
          <a:lstStyle/>
          <a:p>
            <a:r>
              <a:rPr lang="fr-FR" dirty="0" err="1"/>
              <a:t>Inhalt</a:t>
            </a:r>
            <a:endParaRPr lang="fr-CH" dirty="0"/>
          </a:p>
        </p:txBody>
      </p:sp>
    </p:spTree>
    <p:extLst>
      <p:ext uri="{BB962C8B-B14F-4D97-AF65-F5344CB8AC3E}">
        <p14:creationId xmlns:p14="http://schemas.microsoft.com/office/powerpoint/2010/main" val="26245768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1B0407-3D62-42B9-96DF-8F1BE29DD6BB}"/>
              </a:ext>
            </a:extLst>
          </p:cNvPr>
          <p:cNvSpPr>
            <a:spLocks noGrp="1"/>
          </p:cNvSpPr>
          <p:nvPr>
            <p:ph type="title"/>
          </p:nvPr>
        </p:nvSpPr>
        <p:spPr/>
        <p:txBody>
          <a:bodyPr/>
          <a:lstStyle/>
          <a:p>
            <a:r>
              <a:rPr lang="fr-FR" dirty="0"/>
              <a:t>Analyse </a:t>
            </a:r>
            <a:r>
              <a:rPr lang="fr-FR" dirty="0" err="1"/>
              <a:t>Wärmebedarf</a:t>
            </a:r>
            <a:endParaRPr lang="fr-CH" dirty="0"/>
          </a:p>
        </p:txBody>
      </p:sp>
      <p:sp>
        <p:nvSpPr>
          <p:cNvPr id="3" name="Espace réservé du contenu 2">
            <a:extLst>
              <a:ext uri="{FF2B5EF4-FFF2-40B4-BE49-F238E27FC236}">
                <a16:creationId xmlns:a16="http://schemas.microsoft.com/office/drawing/2014/main" id="{2868A87F-E0F8-4800-A1A9-1D9007ABC94D}"/>
              </a:ext>
            </a:extLst>
          </p:cNvPr>
          <p:cNvSpPr>
            <a:spLocks noGrp="1"/>
          </p:cNvSpPr>
          <p:nvPr>
            <p:ph sz="half" idx="2"/>
          </p:nvPr>
        </p:nvSpPr>
        <p:spPr/>
        <p:txBody>
          <a:bodyPr/>
          <a:lstStyle/>
          <a:p>
            <a:r>
              <a:rPr lang="de-CH" dirty="0"/>
              <a:t>Macht ein Wärmenetz in Twann energetisch Sinn? </a:t>
            </a:r>
          </a:p>
          <a:p>
            <a:pPr marL="400050" lvl="1" indent="0">
              <a:buNone/>
            </a:pPr>
            <a:endParaRPr lang="de-CH" dirty="0"/>
          </a:p>
          <a:p>
            <a:pPr marL="400050" lvl="1" indent="0">
              <a:buNone/>
            </a:pPr>
            <a:endParaRPr lang="de-CH" dirty="0">
              <a:sym typeface="Wingdings" panose="05000000000000000000" pitchFamily="2" charset="2"/>
            </a:endParaRPr>
          </a:p>
          <a:p>
            <a:pPr marL="0" indent="0">
              <a:buNone/>
            </a:pPr>
            <a:endParaRPr lang="de-CH" dirty="0">
              <a:sym typeface="Wingdings" panose="05000000000000000000" pitchFamily="2" charset="2"/>
            </a:endParaRPr>
          </a:p>
          <a:p>
            <a:pPr marL="0" indent="0">
              <a:buNone/>
            </a:pPr>
            <a:endParaRPr lang="de-CH" dirty="0">
              <a:sym typeface="Wingdings" panose="05000000000000000000" pitchFamily="2" charset="2"/>
            </a:endParaRPr>
          </a:p>
          <a:p>
            <a:pPr marL="0" indent="0">
              <a:buNone/>
            </a:pPr>
            <a:endParaRPr lang="de-CH" dirty="0">
              <a:sym typeface="Wingdings" panose="05000000000000000000" pitchFamily="2" charset="2"/>
            </a:endParaRPr>
          </a:p>
          <a:p>
            <a:pPr marL="0" indent="0">
              <a:buNone/>
            </a:pPr>
            <a:endParaRPr lang="de-CH" dirty="0">
              <a:sym typeface="Wingdings" panose="05000000000000000000" pitchFamily="2" charset="2"/>
            </a:endParaRPr>
          </a:p>
          <a:p>
            <a:pPr marL="0" indent="0">
              <a:buNone/>
            </a:pPr>
            <a:endParaRPr lang="de-CH" dirty="0">
              <a:sym typeface="Wingdings" panose="05000000000000000000" pitchFamily="2" charset="2"/>
            </a:endParaRPr>
          </a:p>
          <a:p>
            <a:pPr marL="0" indent="0">
              <a:buNone/>
            </a:pPr>
            <a:endParaRPr lang="de-CH" dirty="0">
              <a:sym typeface="Wingdings" panose="05000000000000000000" pitchFamily="2" charset="2"/>
            </a:endParaRPr>
          </a:p>
          <a:p>
            <a:pPr marL="0" indent="0">
              <a:buNone/>
            </a:pPr>
            <a:r>
              <a:rPr lang="de-CH" b="1" dirty="0">
                <a:sym typeface="Wingdings" panose="05000000000000000000" pitchFamily="2" charset="2"/>
              </a:rPr>
              <a:t>Wärmedichte</a:t>
            </a:r>
            <a:r>
              <a:rPr lang="de-CH" dirty="0">
                <a:sym typeface="Wingdings" panose="05000000000000000000" pitchFamily="2" charset="2"/>
              </a:rPr>
              <a:t> :</a:t>
            </a:r>
            <a:br>
              <a:rPr lang="de-CH" dirty="0">
                <a:sym typeface="Wingdings" panose="05000000000000000000" pitchFamily="2" charset="2"/>
              </a:rPr>
            </a:br>
            <a:r>
              <a:rPr lang="de-CH" dirty="0">
                <a:sym typeface="Wingdings" panose="05000000000000000000" pitchFamily="2" charset="2"/>
              </a:rPr>
              <a:t>Welche Energiemenge wird über welche Netzlänge geliefert ? </a:t>
            </a:r>
          </a:p>
          <a:p>
            <a:pPr marL="0" indent="0">
              <a:buNone/>
            </a:pPr>
            <a:endParaRPr lang="de-CH" dirty="0">
              <a:sym typeface="Wingdings" panose="05000000000000000000" pitchFamily="2" charset="2"/>
            </a:endParaRPr>
          </a:p>
        </p:txBody>
      </p:sp>
      <p:sp>
        <p:nvSpPr>
          <p:cNvPr id="4" name="Espace réservé du texte 3">
            <a:extLst>
              <a:ext uri="{FF2B5EF4-FFF2-40B4-BE49-F238E27FC236}">
                <a16:creationId xmlns:a16="http://schemas.microsoft.com/office/drawing/2014/main" id="{5428D163-C14B-4CAB-9AF9-9BEB350C2C94}"/>
              </a:ext>
            </a:extLst>
          </p:cNvPr>
          <p:cNvSpPr>
            <a:spLocks noGrp="1"/>
          </p:cNvSpPr>
          <p:nvPr>
            <p:ph type="body" sz="quarter" idx="13"/>
          </p:nvPr>
        </p:nvSpPr>
        <p:spPr/>
        <p:txBody>
          <a:bodyPr/>
          <a:lstStyle/>
          <a:p>
            <a:r>
              <a:rPr lang="fr-FR" dirty="0" err="1"/>
              <a:t>Konzept</a:t>
            </a:r>
            <a:r>
              <a:rPr lang="fr-FR" dirty="0"/>
              <a:t> </a:t>
            </a:r>
            <a:r>
              <a:rPr lang="fr-FR" dirty="0" err="1"/>
              <a:t>Energiedichte</a:t>
            </a:r>
            <a:endParaRPr lang="fr-CH" dirty="0"/>
          </a:p>
        </p:txBody>
      </p:sp>
      <p:sp>
        <p:nvSpPr>
          <p:cNvPr id="5" name="Bouton d’action : accueil 4">
            <a:hlinkClick r:id="" action="ppaction://hlinkshowjump?jump=firstslide" highlightClick="1"/>
            <a:extLst>
              <a:ext uri="{FF2B5EF4-FFF2-40B4-BE49-F238E27FC236}">
                <a16:creationId xmlns:a16="http://schemas.microsoft.com/office/drawing/2014/main" id="{22DED23D-EE38-46BD-A55D-BD284467664E}"/>
              </a:ext>
            </a:extLst>
          </p:cNvPr>
          <p:cNvSpPr/>
          <p:nvPr/>
        </p:nvSpPr>
        <p:spPr>
          <a:xfrm>
            <a:off x="7212343" y="2220758"/>
            <a:ext cx="864096" cy="648072"/>
          </a:xfrm>
          <a:prstGeom prst="actionButtonHome">
            <a:avLst/>
          </a:prstGeom>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6" name="Cylindre 5">
            <a:extLst>
              <a:ext uri="{FF2B5EF4-FFF2-40B4-BE49-F238E27FC236}">
                <a16:creationId xmlns:a16="http://schemas.microsoft.com/office/drawing/2014/main" id="{C28412E3-7D97-4843-8CEC-24AFC301C527}"/>
              </a:ext>
            </a:extLst>
          </p:cNvPr>
          <p:cNvSpPr/>
          <p:nvPr/>
        </p:nvSpPr>
        <p:spPr>
          <a:xfrm rot="16200000">
            <a:off x="4745207" y="401694"/>
            <a:ext cx="181744" cy="4752528"/>
          </a:xfrm>
          <a:prstGeom prst="can">
            <a:avLst/>
          </a:prstGeom>
          <a:gradFill>
            <a:gsLst>
              <a:gs pos="9000">
                <a:srgbClr val="FF000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7" name="Flèche : haut 6">
            <a:extLst>
              <a:ext uri="{FF2B5EF4-FFF2-40B4-BE49-F238E27FC236}">
                <a16:creationId xmlns:a16="http://schemas.microsoft.com/office/drawing/2014/main" id="{121182AD-BC81-420C-B795-5F236829392D}"/>
              </a:ext>
            </a:extLst>
          </p:cNvPr>
          <p:cNvSpPr/>
          <p:nvPr/>
        </p:nvSpPr>
        <p:spPr>
          <a:xfrm>
            <a:off x="4394134" y="1900182"/>
            <a:ext cx="1224136" cy="68235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8" name="Bouton d’action : accueil 7">
            <a:hlinkClick r:id="" action="ppaction://hlinkshowjump?jump=firstslide" highlightClick="1"/>
            <a:extLst>
              <a:ext uri="{FF2B5EF4-FFF2-40B4-BE49-F238E27FC236}">
                <a16:creationId xmlns:a16="http://schemas.microsoft.com/office/drawing/2014/main" id="{19991954-63F7-4940-8D66-03E976B5C9C3}"/>
              </a:ext>
            </a:extLst>
          </p:cNvPr>
          <p:cNvSpPr/>
          <p:nvPr/>
        </p:nvSpPr>
        <p:spPr>
          <a:xfrm>
            <a:off x="7177293" y="3374619"/>
            <a:ext cx="864096" cy="648072"/>
          </a:xfrm>
          <a:prstGeom prst="actionButtonHome">
            <a:avLst/>
          </a:prstGeom>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9" name="Cylindre 8">
            <a:extLst>
              <a:ext uri="{FF2B5EF4-FFF2-40B4-BE49-F238E27FC236}">
                <a16:creationId xmlns:a16="http://schemas.microsoft.com/office/drawing/2014/main" id="{0C964705-6ADD-4A62-A69C-526EBFA1D93F}"/>
              </a:ext>
            </a:extLst>
          </p:cNvPr>
          <p:cNvSpPr/>
          <p:nvPr/>
        </p:nvSpPr>
        <p:spPr>
          <a:xfrm rot="16200000">
            <a:off x="4710157" y="1555555"/>
            <a:ext cx="181744" cy="4752528"/>
          </a:xfrm>
          <a:prstGeom prst="can">
            <a:avLst/>
          </a:prstGeom>
          <a:gradFill>
            <a:gsLst>
              <a:gs pos="9000">
                <a:srgbClr val="FF0000"/>
              </a:gs>
              <a:gs pos="0">
                <a:schemeClr val="accent1">
                  <a:lumMod val="5000"/>
                  <a:lumOff val="95000"/>
                </a:schemeClr>
              </a:gs>
            </a:gsLst>
            <a:lin ang="5400000" scaled="1"/>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10" name="Flèche : haut 9">
            <a:extLst>
              <a:ext uri="{FF2B5EF4-FFF2-40B4-BE49-F238E27FC236}">
                <a16:creationId xmlns:a16="http://schemas.microsoft.com/office/drawing/2014/main" id="{1558399D-E132-4D6F-961A-60581257416D}"/>
              </a:ext>
            </a:extLst>
          </p:cNvPr>
          <p:cNvSpPr/>
          <p:nvPr/>
        </p:nvSpPr>
        <p:spPr>
          <a:xfrm>
            <a:off x="4837444" y="3065832"/>
            <a:ext cx="260971" cy="68235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12" name="Bouton d’action : accueil 11">
            <a:hlinkClick r:id="" action="ppaction://hlinkshowjump?jump=firstslide" highlightClick="1"/>
            <a:extLst>
              <a:ext uri="{FF2B5EF4-FFF2-40B4-BE49-F238E27FC236}">
                <a16:creationId xmlns:a16="http://schemas.microsoft.com/office/drawing/2014/main" id="{CE872767-549A-4038-99EC-B5B7909AA19D}"/>
              </a:ext>
            </a:extLst>
          </p:cNvPr>
          <p:cNvSpPr/>
          <p:nvPr/>
        </p:nvSpPr>
        <p:spPr>
          <a:xfrm>
            <a:off x="8041389" y="3374619"/>
            <a:ext cx="864096" cy="648072"/>
          </a:xfrm>
          <a:prstGeom prst="actionButtonHome">
            <a:avLst/>
          </a:prstGeom>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13" name="Bouton d’action : accueil 12">
            <a:hlinkClick r:id="" action="ppaction://hlinkshowjump?jump=firstslide" highlightClick="1"/>
            <a:extLst>
              <a:ext uri="{FF2B5EF4-FFF2-40B4-BE49-F238E27FC236}">
                <a16:creationId xmlns:a16="http://schemas.microsoft.com/office/drawing/2014/main" id="{BB9ED536-945D-46C5-873E-9800C55A85E2}"/>
              </a:ext>
            </a:extLst>
          </p:cNvPr>
          <p:cNvSpPr/>
          <p:nvPr/>
        </p:nvSpPr>
        <p:spPr>
          <a:xfrm>
            <a:off x="5962510" y="3140598"/>
            <a:ext cx="864096" cy="648072"/>
          </a:xfrm>
          <a:prstGeom prst="actionButtonHome">
            <a:avLst/>
          </a:prstGeom>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14" name="Bouton d’action : accueil 13">
            <a:hlinkClick r:id="" action="ppaction://hlinkshowjump?jump=firstslide" highlightClick="1"/>
            <a:extLst>
              <a:ext uri="{FF2B5EF4-FFF2-40B4-BE49-F238E27FC236}">
                <a16:creationId xmlns:a16="http://schemas.microsoft.com/office/drawing/2014/main" id="{E1865398-138C-4856-8B86-1CD1692A104E}"/>
              </a:ext>
            </a:extLst>
          </p:cNvPr>
          <p:cNvSpPr/>
          <p:nvPr/>
        </p:nvSpPr>
        <p:spPr>
          <a:xfrm>
            <a:off x="4719124" y="4127244"/>
            <a:ext cx="864096" cy="648072"/>
          </a:xfrm>
          <a:prstGeom prst="actionButtonHome">
            <a:avLst/>
          </a:prstGeom>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15" name="Bouton d’action : accueil 14">
            <a:hlinkClick r:id="" action="ppaction://hlinkshowjump?jump=firstslide" highlightClick="1"/>
            <a:extLst>
              <a:ext uri="{FF2B5EF4-FFF2-40B4-BE49-F238E27FC236}">
                <a16:creationId xmlns:a16="http://schemas.microsoft.com/office/drawing/2014/main" id="{04D629CF-D8DF-45D3-BA5C-2C574965E99F}"/>
              </a:ext>
            </a:extLst>
          </p:cNvPr>
          <p:cNvSpPr/>
          <p:nvPr/>
        </p:nvSpPr>
        <p:spPr>
          <a:xfrm>
            <a:off x="3214945" y="3140598"/>
            <a:ext cx="864096" cy="648072"/>
          </a:xfrm>
          <a:prstGeom prst="actionButtonHome">
            <a:avLst/>
          </a:prstGeom>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fr-CH" dirty="0">
              <a:solidFill>
                <a:srgbClr val="FFFFFF"/>
              </a:solidFill>
              <a:latin typeface="Arial"/>
              <a:cs typeface="Arial"/>
            </a:endParaRPr>
          </a:p>
        </p:txBody>
      </p:sp>
      <p:sp>
        <p:nvSpPr>
          <p:cNvPr id="16" name="ZoneTexte 15">
            <a:extLst>
              <a:ext uri="{FF2B5EF4-FFF2-40B4-BE49-F238E27FC236}">
                <a16:creationId xmlns:a16="http://schemas.microsoft.com/office/drawing/2014/main" id="{158A87D0-C89D-4E1C-9152-5F52172200F7}"/>
              </a:ext>
            </a:extLst>
          </p:cNvPr>
          <p:cNvSpPr txBox="1"/>
          <p:nvPr/>
        </p:nvSpPr>
        <p:spPr>
          <a:xfrm>
            <a:off x="4247704" y="2274756"/>
            <a:ext cx="1701421" cy="307777"/>
          </a:xfrm>
          <a:prstGeom prst="rect">
            <a:avLst/>
          </a:prstGeom>
          <a:noFill/>
        </p:spPr>
        <p:txBody>
          <a:bodyPr wrap="square" rtlCol="0">
            <a:spAutoFit/>
          </a:bodyPr>
          <a:lstStyle/>
          <a:p>
            <a:pPr fontAlgn="base">
              <a:spcBef>
                <a:spcPct val="0"/>
              </a:spcBef>
              <a:spcAft>
                <a:spcPct val="0"/>
              </a:spcAft>
            </a:pPr>
            <a:r>
              <a:rPr lang="fr-FR" sz="1400" dirty="0">
                <a:solidFill>
                  <a:srgbClr val="7D580D"/>
                </a:solidFill>
                <a:latin typeface="Calibri" pitchFamily="34" charset="0"/>
                <a:cs typeface="Arial" charset="0"/>
              </a:rPr>
              <a:t>% </a:t>
            </a:r>
            <a:r>
              <a:rPr lang="fr-FR" sz="1400" dirty="0" err="1">
                <a:solidFill>
                  <a:srgbClr val="7D580D"/>
                </a:solidFill>
                <a:latin typeface="Calibri" pitchFamily="34" charset="0"/>
                <a:cs typeface="Arial" charset="0"/>
              </a:rPr>
              <a:t>Wärmeverluste</a:t>
            </a:r>
            <a:endParaRPr lang="fr-CH" sz="1400" dirty="0">
              <a:solidFill>
                <a:srgbClr val="7D580D"/>
              </a:solidFill>
              <a:latin typeface="Calibri" pitchFamily="34" charset="0"/>
              <a:cs typeface="Arial" charset="0"/>
            </a:endParaRPr>
          </a:p>
        </p:txBody>
      </p:sp>
      <p:sp>
        <p:nvSpPr>
          <p:cNvPr id="17" name="ZoneTexte 16">
            <a:extLst>
              <a:ext uri="{FF2B5EF4-FFF2-40B4-BE49-F238E27FC236}">
                <a16:creationId xmlns:a16="http://schemas.microsoft.com/office/drawing/2014/main" id="{C00ACD18-DCAA-4803-A172-97741C6D64C0}"/>
              </a:ext>
            </a:extLst>
          </p:cNvPr>
          <p:cNvSpPr txBox="1"/>
          <p:nvPr/>
        </p:nvSpPr>
        <p:spPr>
          <a:xfrm>
            <a:off x="4261090" y="3287073"/>
            <a:ext cx="1701421" cy="307777"/>
          </a:xfrm>
          <a:prstGeom prst="rect">
            <a:avLst/>
          </a:prstGeom>
          <a:noFill/>
        </p:spPr>
        <p:txBody>
          <a:bodyPr wrap="square" rtlCol="0">
            <a:spAutoFit/>
          </a:bodyPr>
          <a:lstStyle/>
          <a:p>
            <a:pPr fontAlgn="base">
              <a:spcBef>
                <a:spcPct val="0"/>
              </a:spcBef>
              <a:spcAft>
                <a:spcPct val="0"/>
              </a:spcAft>
            </a:pPr>
            <a:r>
              <a:rPr lang="fr-FR" sz="1400" dirty="0">
                <a:solidFill>
                  <a:srgbClr val="7D580D"/>
                </a:solidFill>
                <a:latin typeface="Calibri" pitchFamily="34" charset="0"/>
                <a:cs typeface="Arial" charset="0"/>
              </a:rPr>
              <a:t>% </a:t>
            </a:r>
            <a:r>
              <a:rPr lang="fr-FR" sz="1400" dirty="0" err="1">
                <a:solidFill>
                  <a:srgbClr val="7D580D"/>
                </a:solidFill>
                <a:latin typeface="Calibri" pitchFamily="34" charset="0"/>
                <a:cs typeface="Arial" charset="0"/>
              </a:rPr>
              <a:t>Wärmeverluste</a:t>
            </a:r>
            <a:endParaRPr lang="fr-CH" sz="1400" dirty="0">
              <a:solidFill>
                <a:srgbClr val="7D580D"/>
              </a:solidFill>
              <a:latin typeface="Calibri" pitchFamily="34" charset="0"/>
              <a:cs typeface="Arial" charset="0"/>
            </a:endParaRPr>
          </a:p>
        </p:txBody>
      </p:sp>
      <p:sp>
        <p:nvSpPr>
          <p:cNvPr id="18" name="Émoticône 17">
            <a:extLst>
              <a:ext uri="{FF2B5EF4-FFF2-40B4-BE49-F238E27FC236}">
                <a16:creationId xmlns:a16="http://schemas.microsoft.com/office/drawing/2014/main" id="{DB1E024B-E740-472A-B16A-ACF689A8D0C8}"/>
              </a:ext>
            </a:extLst>
          </p:cNvPr>
          <p:cNvSpPr/>
          <p:nvPr/>
        </p:nvSpPr>
        <p:spPr>
          <a:xfrm>
            <a:off x="9809132" y="3461062"/>
            <a:ext cx="538032" cy="532395"/>
          </a:xfrm>
          <a:prstGeom prst="smileyFace">
            <a:avLst>
              <a:gd name="adj" fmla="val 4653"/>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CH">
              <a:solidFill>
                <a:srgbClr val="FFFFFF"/>
              </a:solidFill>
              <a:latin typeface="Arial"/>
              <a:cs typeface="Arial"/>
            </a:endParaRPr>
          </a:p>
        </p:txBody>
      </p:sp>
      <p:sp>
        <p:nvSpPr>
          <p:cNvPr id="19" name="Émoticône 18">
            <a:extLst>
              <a:ext uri="{FF2B5EF4-FFF2-40B4-BE49-F238E27FC236}">
                <a16:creationId xmlns:a16="http://schemas.microsoft.com/office/drawing/2014/main" id="{AD002F04-8029-400D-B784-F531FC7A23FB}"/>
              </a:ext>
            </a:extLst>
          </p:cNvPr>
          <p:cNvSpPr/>
          <p:nvPr/>
        </p:nvSpPr>
        <p:spPr>
          <a:xfrm>
            <a:off x="9842218" y="2336436"/>
            <a:ext cx="538032" cy="532395"/>
          </a:xfrm>
          <a:prstGeom prst="smileyFace">
            <a:avLst>
              <a:gd name="adj" fmla="val -4653"/>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CH">
              <a:solidFill>
                <a:srgbClr val="FFFFFF"/>
              </a:solidFill>
              <a:latin typeface="Arial"/>
              <a:cs typeface="Arial"/>
            </a:endParaRPr>
          </a:p>
        </p:txBody>
      </p:sp>
    </p:spTree>
    <p:extLst>
      <p:ext uri="{BB962C8B-B14F-4D97-AF65-F5344CB8AC3E}">
        <p14:creationId xmlns:p14="http://schemas.microsoft.com/office/powerpoint/2010/main" val="218545071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93BDF9-AB6D-4F52-AE7C-F23E4D0B2B28}"/>
              </a:ext>
            </a:extLst>
          </p:cNvPr>
          <p:cNvSpPr>
            <a:spLocks noGrp="1"/>
          </p:cNvSpPr>
          <p:nvPr>
            <p:ph type="title"/>
          </p:nvPr>
        </p:nvSpPr>
        <p:spPr/>
        <p:txBody>
          <a:bodyPr/>
          <a:lstStyle/>
          <a:p>
            <a:r>
              <a:rPr lang="fr-FR" dirty="0"/>
              <a:t>Analyse </a:t>
            </a:r>
            <a:r>
              <a:rPr lang="fr-FR" dirty="0" err="1"/>
              <a:t>Wärmebedarf</a:t>
            </a:r>
            <a:endParaRPr lang="fr-CH" dirty="0"/>
          </a:p>
        </p:txBody>
      </p:sp>
      <p:sp>
        <p:nvSpPr>
          <p:cNvPr id="3" name="Espace réservé du contenu 2">
            <a:extLst>
              <a:ext uri="{FF2B5EF4-FFF2-40B4-BE49-F238E27FC236}">
                <a16:creationId xmlns:a16="http://schemas.microsoft.com/office/drawing/2014/main" id="{CA072D36-876E-4DFC-8F2E-A2EBC32A1ECE}"/>
              </a:ext>
            </a:extLst>
          </p:cNvPr>
          <p:cNvSpPr>
            <a:spLocks noGrp="1"/>
          </p:cNvSpPr>
          <p:nvPr>
            <p:ph sz="half" idx="2"/>
          </p:nvPr>
        </p:nvSpPr>
        <p:spPr/>
        <p:txBody>
          <a:bodyPr/>
          <a:lstStyle/>
          <a:p>
            <a:r>
              <a:rPr lang="de-CH" dirty="0">
                <a:sym typeface="Wingdings" panose="05000000000000000000" pitchFamily="2" charset="2"/>
              </a:rPr>
              <a:t>Datenquelle Energiebedarf:</a:t>
            </a:r>
          </a:p>
          <a:p>
            <a:pPr lvl="1">
              <a:buFontTx/>
              <a:buChar char="-"/>
            </a:pPr>
            <a:r>
              <a:rPr lang="de-CH" sz="2400" dirty="0">
                <a:sym typeface="Wingdings" panose="05000000000000000000" pitchFamily="2" charset="2"/>
              </a:rPr>
              <a:t>Fragebögen</a:t>
            </a:r>
          </a:p>
          <a:p>
            <a:pPr lvl="1">
              <a:buFontTx/>
              <a:buChar char="-"/>
            </a:pPr>
            <a:r>
              <a:rPr lang="de-CH" sz="2400" dirty="0">
                <a:sym typeface="Wingdings" panose="05000000000000000000" pitchFamily="2" charset="2"/>
              </a:rPr>
              <a:t>Gebäude und Wohnungsregister vom Kanton</a:t>
            </a:r>
          </a:p>
          <a:p>
            <a:pPr marL="0" indent="0">
              <a:buNone/>
            </a:pPr>
            <a:endParaRPr lang="de-CH" dirty="0"/>
          </a:p>
          <a:p>
            <a:pPr marL="0" indent="0">
              <a:buNone/>
            </a:pPr>
            <a:r>
              <a:rPr lang="de-CH" dirty="0">
                <a:sym typeface="Wingdings" panose="05000000000000000000" pitchFamily="2" charset="2"/>
              </a:rPr>
              <a:t> </a:t>
            </a:r>
            <a:r>
              <a:rPr lang="de-CH" b="1" dirty="0"/>
              <a:t>Heizbedarf Twann Dorfzentrum: </a:t>
            </a:r>
          </a:p>
          <a:p>
            <a:pPr marL="0" indent="0" algn="ctr">
              <a:buNone/>
            </a:pPr>
            <a:r>
              <a:rPr lang="de-CH" b="1" dirty="0"/>
              <a:t>8 150 MWh oder 80 m</a:t>
            </a:r>
            <a:r>
              <a:rPr lang="de-CH" b="1" baseline="30000" dirty="0"/>
              <a:t>3 </a:t>
            </a:r>
            <a:r>
              <a:rPr lang="de-CH" b="1" dirty="0"/>
              <a:t>Heizöl pro Jahr</a:t>
            </a:r>
          </a:p>
          <a:p>
            <a:pPr marL="0" indent="0" algn="ctr">
              <a:buNone/>
            </a:pPr>
            <a:endParaRPr lang="de-CH" baseline="30000" dirty="0"/>
          </a:p>
          <a:p>
            <a:r>
              <a:rPr lang="de-CH" dirty="0"/>
              <a:t>Trassenlänge: 1,5 Kilometer </a:t>
            </a:r>
          </a:p>
          <a:p>
            <a:pPr marL="0" indent="0">
              <a:buNone/>
            </a:pPr>
            <a:endParaRPr lang="de-CH" dirty="0"/>
          </a:p>
          <a:p>
            <a:pPr>
              <a:buFont typeface="Wingdings" panose="05000000000000000000" pitchFamily="2" charset="2"/>
              <a:buChar char="à"/>
            </a:pPr>
            <a:r>
              <a:rPr lang="de-CH" b="1" dirty="0">
                <a:sym typeface="Wingdings" panose="05000000000000000000" pitchFamily="2" charset="2"/>
              </a:rPr>
              <a:t>Energiedichte: 5,4 MWh/m </a:t>
            </a:r>
          </a:p>
          <a:p>
            <a:pPr marL="0" indent="0">
              <a:buNone/>
            </a:pPr>
            <a:r>
              <a:rPr lang="de-CH" dirty="0">
                <a:sym typeface="Wingdings" panose="05000000000000000000" pitchFamily="2" charset="2"/>
              </a:rPr>
              <a:t>     (Empfehlung: min. 2 MWh/m)</a:t>
            </a:r>
            <a:endParaRPr lang="de-CH" dirty="0"/>
          </a:p>
          <a:p>
            <a:pPr marL="0" indent="0">
              <a:buNone/>
            </a:pPr>
            <a:endParaRPr lang="de-CH" baseline="30000" dirty="0"/>
          </a:p>
        </p:txBody>
      </p:sp>
      <p:sp>
        <p:nvSpPr>
          <p:cNvPr id="4" name="Espace réservé du texte 3">
            <a:extLst>
              <a:ext uri="{FF2B5EF4-FFF2-40B4-BE49-F238E27FC236}">
                <a16:creationId xmlns:a16="http://schemas.microsoft.com/office/drawing/2014/main" id="{70EDE76C-80BF-491B-A280-869DC67B95DB}"/>
              </a:ext>
            </a:extLst>
          </p:cNvPr>
          <p:cNvSpPr>
            <a:spLocks noGrp="1"/>
          </p:cNvSpPr>
          <p:nvPr>
            <p:ph type="body" sz="quarter" idx="13"/>
          </p:nvPr>
        </p:nvSpPr>
        <p:spPr/>
        <p:txBody>
          <a:bodyPr/>
          <a:lstStyle/>
          <a:p>
            <a:r>
              <a:rPr lang="fr-FR" dirty="0" err="1"/>
              <a:t>Wieviel</a:t>
            </a:r>
            <a:r>
              <a:rPr lang="fr-FR" dirty="0"/>
              <a:t> Energie </a:t>
            </a:r>
            <a:r>
              <a:rPr lang="fr-FR" dirty="0" err="1"/>
              <a:t>braucht</a:t>
            </a:r>
            <a:r>
              <a:rPr lang="fr-FR" dirty="0"/>
              <a:t> </a:t>
            </a:r>
            <a:r>
              <a:rPr lang="fr-FR" dirty="0" err="1"/>
              <a:t>Twann</a:t>
            </a:r>
            <a:r>
              <a:rPr lang="fr-FR" dirty="0"/>
              <a:t>?</a:t>
            </a:r>
            <a:endParaRPr lang="fr-CH" dirty="0"/>
          </a:p>
        </p:txBody>
      </p:sp>
      <p:sp>
        <p:nvSpPr>
          <p:cNvPr id="5" name="Émoticône 4">
            <a:extLst>
              <a:ext uri="{FF2B5EF4-FFF2-40B4-BE49-F238E27FC236}">
                <a16:creationId xmlns:a16="http://schemas.microsoft.com/office/drawing/2014/main" id="{8C451BC1-A3C6-45C4-A4BF-21CCF6501627}"/>
              </a:ext>
            </a:extLst>
          </p:cNvPr>
          <p:cNvSpPr/>
          <p:nvPr/>
        </p:nvSpPr>
        <p:spPr>
          <a:xfrm>
            <a:off x="6600056" y="4797153"/>
            <a:ext cx="538032" cy="532395"/>
          </a:xfrm>
          <a:prstGeom prst="smileyFace">
            <a:avLst>
              <a:gd name="adj" fmla="val 4653"/>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CH">
              <a:solidFill>
                <a:srgbClr val="FFFFFF"/>
              </a:solidFill>
              <a:latin typeface="Arial"/>
              <a:cs typeface="Arial"/>
            </a:endParaRPr>
          </a:p>
        </p:txBody>
      </p:sp>
    </p:spTree>
    <p:extLst>
      <p:ext uri="{BB962C8B-B14F-4D97-AF65-F5344CB8AC3E}">
        <p14:creationId xmlns:p14="http://schemas.microsoft.com/office/powerpoint/2010/main" val="375098419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00128E-AC63-45E9-B03E-D4463508EF3B}"/>
              </a:ext>
            </a:extLst>
          </p:cNvPr>
          <p:cNvSpPr>
            <a:spLocks noGrp="1"/>
          </p:cNvSpPr>
          <p:nvPr>
            <p:ph type="title"/>
          </p:nvPr>
        </p:nvSpPr>
        <p:spPr/>
        <p:txBody>
          <a:bodyPr/>
          <a:lstStyle/>
          <a:p>
            <a:r>
              <a:rPr lang="fr-FR" dirty="0"/>
              <a:t>Analyse </a:t>
            </a:r>
            <a:r>
              <a:rPr lang="fr-FR" dirty="0" err="1"/>
              <a:t>Wärmebedarf</a:t>
            </a:r>
            <a:endParaRPr lang="fr-CH" dirty="0"/>
          </a:p>
        </p:txBody>
      </p:sp>
      <p:sp>
        <p:nvSpPr>
          <p:cNvPr id="3" name="Espace réservé du contenu 2">
            <a:extLst>
              <a:ext uri="{FF2B5EF4-FFF2-40B4-BE49-F238E27FC236}">
                <a16:creationId xmlns:a16="http://schemas.microsoft.com/office/drawing/2014/main" id="{BC67962F-9ED9-485D-B3A4-34C55BAE04CC}"/>
              </a:ext>
            </a:extLst>
          </p:cNvPr>
          <p:cNvSpPr>
            <a:spLocks noGrp="1"/>
          </p:cNvSpPr>
          <p:nvPr>
            <p:ph sz="half" idx="2"/>
          </p:nvPr>
        </p:nvSpPr>
        <p:spPr/>
        <p:txBody>
          <a:bodyPr/>
          <a:lstStyle/>
          <a:p>
            <a:endParaRPr lang="fr-CH"/>
          </a:p>
        </p:txBody>
      </p:sp>
      <p:sp>
        <p:nvSpPr>
          <p:cNvPr id="4" name="Espace réservé du texte 3">
            <a:extLst>
              <a:ext uri="{FF2B5EF4-FFF2-40B4-BE49-F238E27FC236}">
                <a16:creationId xmlns:a16="http://schemas.microsoft.com/office/drawing/2014/main" id="{229E9C6F-798E-495C-81E0-89E4E79AD83D}"/>
              </a:ext>
            </a:extLst>
          </p:cNvPr>
          <p:cNvSpPr>
            <a:spLocks noGrp="1"/>
          </p:cNvSpPr>
          <p:nvPr>
            <p:ph type="body" sz="quarter" idx="13"/>
          </p:nvPr>
        </p:nvSpPr>
        <p:spPr/>
        <p:txBody>
          <a:bodyPr/>
          <a:lstStyle/>
          <a:p>
            <a:r>
              <a:rPr lang="fr-FR" dirty="0" err="1"/>
              <a:t>Ergebnisse</a:t>
            </a:r>
            <a:r>
              <a:rPr lang="fr-FR" dirty="0"/>
              <a:t> </a:t>
            </a:r>
            <a:r>
              <a:rPr lang="fr-FR" dirty="0" err="1"/>
              <a:t>Fragebögen</a:t>
            </a:r>
            <a:endParaRPr lang="fr-CH" dirty="0"/>
          </a:p>
        </p:txBody>
      </p:sp>
      <p:pic>
        <p:nvPicPr>
          <p:cNvPr id="1026" name="Picture 2">
            <a:extLst>
              <a:ext uri="{FF2B5EF4-FFF2-40B4-BE49-F238E27FC236}">
                <a16:creationId xmlns:a16="http://schemas.microsoft.com/office/drawing/2014/main" id="{4A2F153E-DA2B-4D84-96EF-EF2DE13FD0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60" t="12859" r="51350" b="27531"/>
          <a:stretch>
            <a:fillRect/>
          </a:stretch>
        </p:blipFill>
        <p:spPr bwMode="auto">
          <a:xfrm>
            <a:off x="2257823" y="954315"/>
            <a:ext cx="8223739" cy="57266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788501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985029-7F71-4B2A-9742-50B84ECB7F97}"/>
              </a:ext>
            </a:extLst>
          </p:cNvPr>
          <p:cNvSpPr>
            <a:spLocks noGrp="1"/>
          </p:cNvSpPr>
          <p:nvPr>
            <p:ph type="title"/>
          </p:nvPr>
        </p:nvSpPr>
        <p:spPr/>
        <p:txBody>
          <a:bodyPr/>
          <a:lstStyle/>
          <a:p>
            <a:r>
              <a:rPr lang="fr-FR" dirty="0"/>
              <a:t>Analyse </a:t>
            </a:r>
            <a:r>
              <a:rPr lang="fr-FR" dirty="0" err="1"/>
              <a:t>Wärmebedarf</a:t>
            </a:r>
            <a:endParaRPr lang="fr-CH" dirty="0"/>
          </a:p>
        </p:txBody>
      </p:sp>
      <p:graphicFrame>
        <p:nvGraphicFramePr>
          <p:cNvPr id="5" name="Tableau 7">
            <a:extLst>
              <a:ext uri="{FF2B5EF4-FFF2-40B4-BE49-F238E27FC236}">
                <a16:creationId xmlns:a16="http://schemas.microsoft.com/office/drawing/2014/main" id="{BA5FEA61-7D02-494F-869D-01E92A83B885}"/>
              </a:ext>
            </a:extLst>
          </p:cNvPr>
          <p:cNvGraphicFramePr>
            <a:graphicFrameLocks noGrp="1"/>
          </p:cNvGraphicFramePr>
          <p:nvPr>
            <p:ph sz="half" idx="2"/>
          </p:nvPr>
        </p:nvGraphicFramePr>
        <p:xfrm>
          <a:off x="2284838" y="1988840"/>
          <a:ext cx="8233884" cy="2397760"/>
        </p:xfrm>
        <a:graphic>
          <a:graphicData uri="http://schemas.openxmlformats.org/drawingml/2006/table">
            <a:tbl>
              <a:tblPr firstRow="1" bandRow="1">
                <a:tableStyleId>{5C22544A-7EE6-4342-B048-85BDC9FD1C3A}</a:tableStyleId>
              </a:tblPr>
              <a:tblGrid>
                <a:gridCol w="2049780">
                  <a:extLst>
                    <a:ext uri="{9D8B030D-6E8A-4147-A177-3AD203B41FA5}">
                      <a16:colId xmlns:a16="http://schemas.microsoft.com/office/drawing/2014/main" val="4150812328"/>
                    </a:ext>
                  </a:extLst>
                </a:gridCol>
                <a:gridCol w="2061368">
                  <a:extLst>
                    <a:ext uri="{9D8B030D-6E8A-4147-A177-3AD203B41FA5}">
                      <a16:colId xmlns:a16="http://schemas.microsoft.com/office/drawing/2014/main" val="3113693254"/>
                    </a:ext>
                  </a:extLst>
                </a:gridCol>
                <a:gridCol w="2061368">
                  <a:extLst>
                    <a:ext uri="{9D8B030D-6E8A-4147-A177-3AD203B41FA5}">
                      <a16:colId xmlns:a16="http://schemas.microsoft.com/office/drawing/2014/main" val="1611221441"/>
                    </a:ext>
                  </a:extLst>
                </a:gridCol>
                <a:gridCol w="2061368">
                  <a:extLst>
                    <a:ext uri="{9D8B030D-6E8A-4147-A177-3AD203B41FA5}">
                      <a16:colId xmlns:a16="http://schemas.microsoft.com/office/drawing/2014/main" val="929301321"/>
                    </a:ext>
                  </a:extLst>
                </a:gridCol>
              </a:tblGrid>
              <a:tr h="370840">
                <a:tc>
                  <a:txBody>
                    <a:bodyPr/>
                    <a:lstStyle/>
                    <a:p>
                      <a:endParaRPr lang="de-CH" noProof="0"/>
                    </a:p>
                  </a:txBody>
                  <a:tcPr/>
                </a:tc>
                <a:tc>
                  <a:txBody>
                    <a:bodyPr/>
                    <a:lstStyle/>
                    <a:p>
                      <a:r>
                        <a:rPr lang="de-CH" noProof="0" dirty="0">
                          <a:solidFill>
                            <a:schemeClr val="tx2"/>
                          </a:solidFill>
                        </a:rPr>
                        <a:t>Jährlicher Heizbedarf [MWh]</a:t>
                      </a:r>
                    </a:p>
                  </a:txBody>
                  <a:tcPr/>
                </a:tc>
                <a:tc>
                  <a:txBody>
                    <a:bodyPr/>
                    <a:lstStyle/>
                    <a:p>
                      <a:r>
                        <a:rPr lang="de-CH" noProof="0" dirty="0">
                          <a:solidFill>
                            <a:schemeClr val="tx2"/>
                          </a:solidFill>
                        </a:rPr>
                        <a:t>Trassenlänge in [m]</a:t>
                      </a:r>
                    </a:p>
                  </a:txBody>
                  <a:tcPr/>
                </a:tc>
                <a:tc>
                  <a:txBody>
                    <a:bodyPr/>
                    <a:lstStyle/>
                    <a:p>
                      <a:r>
                        <a:rPr lang="de-CH" noProof="0">
                          <a:solidFill>
                            <a:schemeClr val="tx2"/>
                          </a:solidFill>
                        </a:rPr>
                        <a:t>Wärmedichte [MWh/m]</a:t>
                      </a:r>
                    </a:p>
                  </a:txBody>
                  <a:tcPr/>
                </a:tc>
                <a:extLst>
                  <a:ext uri="{0D108BD9-81ED-4DB2-BD59-A6C34878D82A}">
                    <a16:rowId xmlns:a16="http://schemas.microsoft.com/office/drawing/2014/main" val="3749422172"/>
                  </a:ext>
                </a:extLst>
              </a:tr>
              <a:tr h="370840">
                <a:tc>
                  <a:txBody>
                    <a:bodyPr/>
                    <a:lstStyle/>
                    <a:p>
                      <a:r>
                        <a:rPr lang="de-CH" noProof="0"/>
                        <a:t>Szenario 1 - 30%</a:t>
                      </a:r>
                    </a:p>
                  </a:txBody>
                  <a:tcPr/>
                </a:tc>
                <a:tc>
                  <a:txBody>
                    <a:bodyPr/>
                    <a:lstStyle/>
                    <a:p>
                      <a:r>
                        <a:rPr lang="de-CH" noProof="0" dirty="0"/>
                        <a:t>2 185</a:t>
                      </a:r>
                    </a:p>
                  </a:txBody>
                  <a:tcPr/>
                </a:tc>
                <a:tc>
                  <a:txBody>
                    <a:bodyPr/>
                    <a:lstStyle/>
                    <a:p>
                      <a:r>
                        <a:rPr lang="de-CH" noProof="0" dirty="0"/>
                        <a:t>1 260</a:t>
                      </a:r>
                    </a:p>
                  </a:txBody>
                  <a:tcPr/>
                </a:tc>
                <a:tc>
                  <a:txBody>
                    <a:bodyPr/>
                    <a:lstStyle/>
                    <a:p>
                      <a:r>
                        <a:rPr lang="de-CH" noProof="0">
                          <a:solidFill>
                            <a:srgbClr val="FF0000"/>
                          </a:solidFill>
                        </a:rPr>
                        <a:t>1,6</a:t>
                      </a:r>
                    </a:p>
                  </a:txBody>
                  <a:tcPr/>
                </a:tc>
                <a:extLst>
                  <a:ext uri="{0D108BD9-81ED-4DB2-BD59-A6C34878D82A}">
                    <a16:rowId xmlns:a16="http://schemas.microsoft.com/office/drawing/2014/main" val="4068518657"/>
                  </a:ext>
                </a:extLst>
              </a:tr>
              <a:tr h="370840">
                <a:tc>
                  <a:txBody>
                    <a:bodyPr/>
                    <a:lstStyle/>
                    <a:p>
                      <a:r>
                        <a:rPr lang="de-CH" noProof="0"/>
                        <a:t>Szenario 2 - 50%</a:t>
                      </a:r>
                    </a:p>
                  </a:txBody>
                  <a:tcPr/>
                </a:tc>
                <a:tc>
                  <a:txBody>
                    <a:bodyPr/>
                    <a:lstStyle/>
                    <a:p>
                      <a:r>
                        <a:rPr lang="de-CH" noProof="0" dirty="0"/>
                        <a:t>3 906</a:t>
                      </a:r>
                    </a:p>
                  </a:txBody>
                  <a:tcPr/>
                </a:tc>
                <a:tc>
                  <a:txBody>
                    <a:bodyPr/>
                    <a:lstStyle/>
                    <a:p>
                      <a:r>
                        <a:rPr lang="de-CH" noProof="0" dirty="0"/>
                        <a:t>1 345</a:t>
                      </a:r>
                    </a:p>
                  </a:txBody>
                  <a:tcPr/>
                </a:tc>
                <a:tc>
                  <a:txBody>
                    <a:bodyPr/>
                    <a:lstStyle/>
                    <a:p>
                      <a:r>
                        <a:rPr lang="de-CH" noProof="0"/>
                        <a:t>2,7</a:t>
                      </a:r>
                    </a:p>
                  </a:txBody>
                  <a:tcPr/>
                </a:tc>
                <a:extLst>
                  <a:ext uri="{0D108BD9-81ED-4DB2-BD59-A6C34878D82A}">
                    <a16:rowId xmlns:a16="http://schemas.microsoft.com/office/drawing/2014/main" val="3510052689"/>
                  </a:ext>
                </a:extLst>
              </a:tr>
              <a:tr h="370840">
                <a:tc>
                  <a:txBody>
                    <a:bodyPr/>
                    <a:lstStyle/>
                    <a:p>
                      <a:r>
                        <a:rPr lang="de-CH" noProof="0"/>
                        <a:t>Szenario 3 – 75%</a:t>
                      </a:r>
                    </a:p>
                  </a:txBody>
                  <a:tcPr/>
                </a:tc>
                <a:tc>
                  <a:txBody>
                    <a:bodyPr/>
                    <a:lstStyle/>
                    <a:p>
                      <a:r>
                        <a:rPr lang="de-CH" noProof="0" dirty="0"/>
                        <a:t>6 125</a:t>
                      </a:r>
                    </a:p>
                  </a:txBody>
                  <a:tcPr/>
                </a:tc>
                <a:tc>
                  <a:txBody>
                    <a:bodyPr/>
                    <a:lstStyle/>
                    <a:p>
                      <a:r>
                        <a:rPr lang="de-CH" noProof="0" dirty="0"/>
                        <a:t>1 480</a:t>
                      </a:r>
                    </a:p>
                  </a:txBody>
                  <a:tcPr/>
                </a:tc>
                <a:tc>
                  <a:txBody>
                    <a:bodyPr/>
                    <a:lstStyle/>
                    <a:p>
                      <a:r>
                        <a:rPr lang="de-CH" noProof="0"/>
                        <a:t>3,9</a:t>
                      </a:r>
                    </a:p>
                  </a:txBody>
                  <a:tcPr/>
                </a:tc>
                <a:extLst>
                  <a:ext uri="{0D108BD9-81ED-4DB2-BD59-A6C34878D82A}">
                    <a16:rowId xmlns:a16="http://schemas.microsoft.com/office/drawing/2014/main" val="3927275558"/>
                  </a:ext>
                </a:extLst>
              </a:tr>
              <a:tr h="370840">
                <a:tc>
                  <a:txBody>
                    <a:bodyPr/>
                    <a:lstStyle/>
                    <a:p>
                      <a:r>
                        <a:rPr lang="de-CH" noProof="0"/>
                        <a:t>100 %</a:t>
                      </a:r>
                    </a:p>
                  </a:txBody>
                  <a:tcPr/>
                </a:tc>
                <a:tc>
                  <a:txBody>
                    <a:bodyPr/>
                    <a:lstStyle/>
                    <a:p>
                      <a:r>
                        <a:rPr lang="de-CH" noProof="0" dirty="0"/>
                        <a:t>8 167</a:t>
                      </a:r>
                    </a:p>
                  </a:txBody>
                  <a:tcPr/>
                </a:tc>
                <a:tc>
                  <a:txBody>
                    <a:bodyPr/>
                    <a:lstStyle/>
                    <a:p>
                      <a:r>
                        <a:rPr lang="de-CH" noProof="0" dirty="0"/>
                        <a:t>1 480</a:t>
                      </a:r>
                    </a:p>
                  </a:txBody>
                  <a:tcPr/>
                </a:tc>
                <a:tc>
                  <a:txBody>
                    <a:bodyPr/>
                    <a:lstStyle/>
                    <a:p>
                      <a:r>
                        <a:rPr lang="de-CH" noProof="0" dirty="0"/>
                        <a:t>5,2</a:t>
                      </a:r>
                    </a:p>
                  </a:txBody>
                  <a:tcPr/>
                </a:tc>
                <a:extLst>
                  <a:ext uri="{0D108BD9-81ED-4DB2-BD59-A6C34878D82A}">
                    <a16:rowId xmlns:a16="http://schemas.microsoft.com/office/drawing/2014/main" val="2971979554"/>
                  </a:ext>
                </a:extLst>
              </a:tr>
            </a:tbl>
          </a:graphicData>
        </a:graphic>
      </p:graphicFrame>
      <p:sp>
        <p:nvSpPr>
          <p:cNvPr id="4" name="Espace réservé du texte 3">
            <a:extLst>
              <a:ext uri="{FF2B5EF4-FFF2-40B4-BE49-F238E27FC236}">
                <a16:creationId xmlns:a16="http://schemas.microsoft.com/office/drawing/2014/main" id="{473BAA5E-E5BB-47C3-971E-3F65369CE9E7}"/>
              </a:ext>
            </a:extLst>
          </p:cNvPr>
          <p:cNvSpPr>
            <a:spLocks noGrp="1"/>
          </p:cNvSpPr>
          <p:nvPr>
            <p:ph type="body" sz="quarter" idx="13"/>
          </p:nvPr>
        </p:nvSpPr>
        <p:spPr/>
        <p:txBody>
          <a:bodyPr/>
          <a:lstStyle/>
          <a:p>
            <a:r>
              <a:rPr lang="fr-FR" dirty="0" err="1"/>
              <a:t>Szenarien</a:t>
            </a:r>
            <a:endParaRPr lang="fr-CH" dirty="0"/>
          </a:p>
        </p:txBody>
      </p:sp>
    </p:spTree>
    <p:extLst>
      <p:ext uri="{BB962C8B-B14F-4D97-AF65-F5344CB8AC3E}">
        <p14:creationId xmlns:p14="http://schemas.microsoft.com/office/powerpoint/2010/main" val="1285789782"/>
      </p:ext>
    </p:extLst>
  </p:cSld>
  <p:clrMapOvr>
    <a:masterClrMapping/>
  </p:clrMapOvr>
  <p:transition/>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ésentation Planair 2008 modèle 2007">
  <a:themeElements>
    <a:clrScheme name="ppt_generale (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_generale (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7D580D"/>
            </a:solidFill>
            <a:latin typeface="Calibri" pitchFamily="34" charset="0"/>
          </a:defRPr>
        </a:defPPr>
      </a:lstStyle>
    </a:txDef>
  </a:objectDefaults>
  <a:extraClrSchemeLst>
    <a:extraClrScheme>
      <a:clrScheme name="ppt_generale (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_generale (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_generale (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_generale (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_generale (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_generale (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_generale (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_generale (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_generale (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_generale (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_generale (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_generale (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13700</TotalTime>
  <Words>1295</Words>
  <Application>Microsoft Macintosh PowerPoint</Application>
  <PresentationFormat>Grand écran</PresentationFormat>
  <Paragraphs>260</Paragraphs>
  <Slides>27</Slides>
  <Notes>13</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27</vt:i4>
      </vt:variant>
    </vt:vector>
  </HeadingPairs>
  <TitlesOfParts>
    <vt:vector size="37" baseType="lpstr">
      <vt:lpstr>American Typewriter</vt:lpstr>
      <vt:lpstr>Arial</vt:lpstr>
      <vt:lpstr>Calibri</vt:lpstr>
      <vt:lpstr>Calibri Light</vt:lpstr>
      <vt:lpstr>Courier New</vt:lpstr>
      <vt:lpstr>u2000</vt:lpstr>
      <vt:lpstr>Wingdings</vt:lpstr>
      <vt:lpstr>Wingdings 3</vt:lpstr>
      <vt:lpstr>Thème Office</vt:lpstr>
      <vt:lpstr>Présentation Planair 2008 modèle 2007</vt:lpstr>
      <vt:lpstr> Infoabend Machbarkeitsstudie  Wärmeverbund Twann - Chlyne Twann  💧 Gemeinsam Heizen 🔥  </vt:lpstr>
      <vt:lpstr>🔥 Ein warmes Willkommen! 🔥</vt:lpstr>
      <vt:lpstr>.</vt:lpstr>
      <vt:lpstr>Machbarkeitsstudie  «Wärmeverbund in Twann – Chlyne Twann»</vt:lpstr>
      <vt:lpstr>Einleitung</vt:lpstr>
      <vt:lpstr>Analyse Wärmebedarf</vt:lpstr>
      <vt:lpstr>Analyse Wärmebedarf</vt:lpstr>
      <vt:lpstr>Analyse Wärmebedarf</vt:lpstr>
      <vt:lpstr>Analyse Wärmebedarf</vt:lpstr>
      <vt:lpstr>Analyse Wärmebedarf</vt:lpstr>
      <vt:lpstr>Technische Lösungen &amp; Dimensionierung</vt:lpstr>
      <vt:lpstr>Technische Lösungen &amp; Dimensionierung</vt:lpstr>
      <vt:lpstr>Technische Lösungen &amp; Dimensionierung</vt:lpstr>
      <vt:lpstr>Technische Lösungen &amp; Dimensionierung</vt:lpstr>
      <vt:lpstr>Technische Lösungen &amp; Dimensionierung</vt:lpstr>
      <vt:lpstr>Wirtschaftlichkeit</vt:lpstr>
      <vt:lpstr>Wirtschaftlichkeit</vt:lpstr>
      <vt:lpstr>Wirtschaftlichkeit</vt:lpstr>
      <vt:lpstr>Wirtschaftlichkeit</vt:lpstr>
      <vt:lpstr>Schlussfolgerungen &amp; Empfehlungen </vt:lpstr>
      <vt:lpstr>Schlussfolgerungen &amp; Empfehlungen </vt:lpstr>
      <vt:lpstr>Danke für die Aufmerksamkeit !</vt:lpstr>
      <vt:lpstr>.</vt:lpstr>
      <vt:lpstr>.</vt:lpstr>
      <vt:lpstr>.</vt:lpstr>
      <vt:lpstr>      .</vt:lpstr>
      <vt:lpstr>   Danke für die Aufmerksamkeit       </vt:lpstr>
    </vt:vector>
  </TitlesOfParts>
  <Manager/>
  <Company>Wärmeverbund Twann - Chlyne Twann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Infoabend  Projekt "Wärmeverbund Twann" Gemeinsam Heizen 🔥</dc:title>
  <dc:subject/>
  <dc:creator>Daniel Schaller</dc:creator>
  <cp:keywords/>
  <dc:description/>
  <cp:lastModifiedBy>silvia schaller</cp:lastModifiedBy>
  <cp:revision>129</cp:revision>
  <dcterms:created xsi:type="dcterms:W3CDTF">2019-11-04T20:32:36Z</dcterms:created>
  <dcterms:modified xsi:type="dcterms:W3CDTF">2020-06-25T16:06:26Z</dcterms:modified>
  <cp:category/>
</cp:coreProperties>
</file>