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78" r:id="rId4"/>
    <p:sldId id="280" r:id="rId5"/>
    <p:sldId id="259" r:id="rId6"/>
    <p:sldId id="267" r:id="rId7"/>
    <p:sldId id="262" r:id="rId8"/>
    <p:sldId id="271" r:id="rId9"/>
    <p:sldId id="265" r:id="rId10"/>
    <p:sldId id="277" r:id="rId11"/>
    <p:sldId id="274" r:id="rId12"/>
    <p:sldId id="263" r:id="rId13"/>
    <p:sldId id="266" r:id="rId14"/>
    <p:sldId id="272" r:id="rId15"/>
    <p:sldId id="279" r:id="rId16"/>
    <p:sldId id="275" r:id="rId17"/>
    <p:sldId id="282" r:id="rId18"/>
    <p:sldId id="261" r:id="rId19"/>
    <p:sldId id="286" r:id="rId20"/>
    <p:sldId id="284" r:id="rId21"/>
    <p:sldId id="283" r:id="rId22"/>
    <p:sldId id="285" r:id="rId23"/>
    <p:sldId id="260" r:id="rId24"/>
    <p:sldId id="270" r:id="rId25"/>
    <p:sldId id="281" r:id="rId26"/>
    <p:sldId id="269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6F6F6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93"/>
    <p:restoredTop sz="87663"/>
  </p:normalViewPr>
  <p:slideViewPr>
    <p:cSldViewPr snapToGrid="0" snapToObjects="1">
      <p:cViewPr varScale="1">
        <p:scale>
          <a:sx n="91" d="100"/>
          <a:sy n="91" d="100"/>
        </p:scale>
        <p:origin x="9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Daniel\Dropbox\_ds\Texte\Wa&#776;rmeverbund\graphiques%20comparaison%20prix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Feuil1!$F$3:$L$3</c:f>
              <c:strCache>
                <c:ptCount val="7"/>
                <c:pt idx="0">
                  <c:v>Ölkessel</c:v>
                </c:pt>
                <c:pt idx="1">
                  <c:v>WP Sole</c:v>
                </c:pt>
                <c:pt idx="2">
                  <c:v>WP Luft</c:v>
                </c:pt>
                <c:pt idx="3">
                  <c:v>Pellet</c:v>
                </c:pt>
                <c:pt idx="4">
                  <c:v>Pellet/Sonne</c:v>
                </c:pt>
                <c:pt idx="5">
                  <c:v>Öl/Sonne</c:v>
                </c:pt>
                <c:pt idx="6">
                  <c:v>Fernwärme</c:v>
                </c:pt>
              </c:strCache>
            </c:strRef>
          </c:cat>
          <c:val>
            <c:numRef>
              <c:f>Feuil1!$F$4:$L$4</c:f>
              <c:numCache>
                <c:formatCode>_ * #,##0_ ;_ * \-#,##0_ ;_ * "-"??_ ;_ @_ </c:formatCode>
                <c:ptCount val="7"/>
                <c:pt idx="0">
                  <c:v>25.806171919896805</c:v>
                </c:pt>
                <c:pt idx="1">
                  <c:v>19.670481918707232</c:v>
                </c:pt>
                <c:pt idx="2">
                  <c:v>20.062867050423844</c:v>
                </c:pt>
                <c:pt idx="3">
                  <c:v>27.350556620217422</c:v>
                </c:pt>
                <c:pt idx="4">
                  <c:v>28.989978310194441</c:v>
                </c:pt>
                <c:pt idx="5">
                  <c:v>27.657978564076576</c:v>
                </c:pt>
                <c:pt idx="6">
                  <c:v>17.5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5E-3A44-B7B6-069F68BEA7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5367919"/>
        <c:axId val="334639135"/>
      </c:barChart>
      <c:catAx>
        <c:axId val="335367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34639135"/>
        <c:crosses val="autoZero"/>
        <c:auto val="1"/>
        <c:lblAlgn val="ctr"/>
        <c:lblOffset val="100"/>
        <c:noMultiLvlLbl val="0"/>
      </c:catAx>
      <c:valAx>
        <c:axId val="3346391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 * #,##0_ ;_ * \-#,##0_ ;_ * &quot;-&quot;??_ ;_ 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353679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93FF2-36A4-F047-8DEF-9B3BDC79ACBB}" type="datetimeFigureOut">
              <a:rPr lang="fr-FR" smtClean="0"/>
              <a:t>11/11/2019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B5AC8-BA66-4F40-8F40-1B862DD865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0808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5AC8-BA66-4F40-8F40-1B862DD8652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3281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Studien</a:t>
            </a:r>
            <a:r>
              <a:rPr lang="fr-FR" dirty="0"/>
              <a:t> </a:t>
            </a:r>
            <a:r>
              <a:rPr lang="fr-FR" dirty="0" err="1"/>
              <a:t>zeigen</a:t>
            </a:r>
            <a:r>
              <a:rPr lang="fr-FR" dirty="0"/>
              <a:t>, </a:t>
            </a:r>
            <a:r>
              <a:rPr lang="fr-FR" dirty="0" err="1"/>
              <a:t>dass</a:t>
            </a:r>
            <a:r>
              <a:rPr lang="fr-FR" dirty="0"/>
              <a:t> die </a:t>
            </a:r>
            <a:r>
              <a:rPr lang="fr-FR" dirty="0" err="1"/>
              <a:t>Auswirkung</a:t>
            </a:r>
            <a:r>
              <a:rPr lang="fr-FR" dirty="0"/>
              <a:t> der </a:t>
            </a:r>
            <a:r>
              <a:rPr lang="fr-FR" dirty="0" err="1"/>
              <a:t>Abwärme</a:t>
            </a:r>
            <a:r>
              <a:rPr lang="fr-FR" dirty="0"/>
              <a:t> </a:t>
            </a:r>
            <a:r>
              <a:rPr lang="fr-FR" dirty="0" err="1"/>
              <a:t>auch</a:t>
            </a:r>
            <a:r>
              <a:rPr lang="fr-FR" dirty="0"/>
              <a:t> </a:t>
            </a:r>
            <a:r>
              <a:rPr lang="fr-FR" dirty="0" err="1"/>
              <a:t>von</a:t>
            </a:r>
            <a:r>
              <a:rPr lang="fr-FR" dirty="0"/>
              <a:t> </a:t>
            </a:r>
            <a:r>
              <a:rPr lang="fr-FR" dirty="0" err="1"/>
              <a:t>grösseren</a:t>
            </a:r>
            <a:r>
              <a:rPr lang="fr-FR" dirty="0"/>
              <a:t> </a:t>
            </a:r>
            <a:r>
              <a:rPr lang="fr-FR" dirty="0" err="1"/>
              <a:t>Anlagen</a:t>
            </a:r>
            <a:r>
              <a:rPr lang="fr-FR" dirty="0"/>
              <a:t> </a:t>
            </a:r>
            <a:r>
              <a:rPr lang="fr-FR" dirty="0" err="1"/>
              <a:t>nicht</a:t>
            </a:r>
            <a:r>
              <a:rPr lang="fr-FR" dirty="0"/>
              <a:t> </a:t>
            </a:r>
            <a:r>
              <a:rPr lang="fr-FR" dirty="0" err="1"/>
              <a:t>bedeutend</a:t>
            </a:r>
            <a:r>
              <a:rPr lang="fr-FR" dirty="0"/>
              <a:t> </a:t>
            </a:r>
            <a:r>
              <a:rPr lang="fr-FR" dirty="0" err="1"/>
              <a:t>ist</a:t>
            </a:r>
            <a:r>
              <a:rPr lang="fr-FR" dirty="0"/>
              <a:t>…</a:t>
            </a:r>
          </a:p>
          <a:p>
            <a:r>
              <a:rPr lang="fr-FR" dirty="0" err="1"/>
              <a:t>Nur</a:t>
            </a:r>
            <a:r>
              <a:rPr lang="fr-FR" dirty="0"/>
              <a:t> </a:t>
            </a:r>
            <a:r>
              <a:rPr lang="fr-FR" dirty="0" err="1"/>
              <a:t>zu</a:t>
            </a:r>
            <a:r>
              <a:rPr lang="fr-FR" dirty="0"/>
              <a:t> </a:t>
            </a:r>
            <a:r>
              <a:rPr lang="fr-FR" dirty="0" err="1"/>
              <a:t>vergleichen</a:t>
            </a:r>
            <a:r>
              <a:rPr lang="fr-FR" dirty="0"/>
              <a:t>… der </a:t>
            </a:r>
            <a:r>
              <a:rPr lang="fr-FR" dirty="0" err="1"/>
              <a:t>Einfluss</a:t>
            </a:r>
            <a:r>
              <a:rPr lang="fr-FR" dirty="0"/>
              <a:t> </a:t>
            </a:r>
            <a:r>
              <a:rPr lang="fr-FR" dirty="0" err="1"/>
              <a:t>auf</a:t>
            </a:r>
            <a:r>
              <a:rPr lang="fr-FR" dirty="0"/>
              <a:t> </a:t>
            </a:r>
            <a:r>
              <a:rPr lang="fr-FR" dirty="0" err="1"/>
              <a:t>dem</a:t>
            </a:r>
            <a:r>
              <a:rPr lang="fr-FR" dirty="0"/>
              <a:t> </a:t>
            </a:r>
            <a:r>
              <a:rPr lang="fr-FR" dirty="0" err="1"/>
              <a:t>Bielersee</a:t>
            </a:r>
            <a:r>
              <a:rPr lang="fr-FR" dirty="0"/>
              <a:t> der 200X </a:t>
            </a:r>
            <a:r>
              <a:rPr lang="fr-FR" dirty="0" err="1"/>
              <a:t>grösseren</a:t>
            </a:r>
            <a:r>
              <a:rPr lang="fr-FR" dirty="0"/>
              <a:t> </a:t>
            </a:r>
            <a:r>
              <a:rPr lang="fr-FR" dirty="0" err="1"/>
              <a:t>Wärmeabflüssen</a:t>
            </a:r>
            <a:r>
              <a:rPr lang="fr-FR" dirty="0"/>
              <a:t> von </a:t>
            </a:r>
            <a:r>
              <a:rPr lang="fr-FR" dirty="0" err="1"/>
              <a:t>Mühleberg</a:t>
            </a:r>
            <a:r>
              <a:rPr lang="fr-FR" dirty="0"/>
              <a:t> </a:t>
            </a:r>
            <a:r>
              <a:rPr lang="fr-FR" dirty="0" err="1"/>
              <a:t>beträgt</a:t>
            </a:r>
            <a:r>
              <a:rPr lang="fr-FR" dirty="0"/>
              <a:t> </a:t>
            </a:r>
            <a:r>
              <a:rPr lang="fr-FR" dirty="0" err="1"/>
              <a:t>nur</a:t>
            </a:r>
            <a:r>
              <a:rPr lang="fr-FR" dirty="0"/>
              <a:t> 0.3C!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5AC8-BA66-4F40-8F40-1B862DD8652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99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Auch in Horw </a:t>
            </a:r>
            <a:r>
              <a:rPr lang="fr-FR" dirty="0" err="1"/>
              <a:t>wurde</a:t>
            </a:r>
            <a:r>
              <a:rPr lang="fr-FR" dirty="0"/>
              <a:t> der </a:t>
            </a:r>
            <a:r>
              <a:rPr lang="fr-FR" dirty="0" err="1"/>
              <a:t>Einfluss</a:t>
            </a:r>
            <a:r>
              <a:rPr lang="fr-FR" dirty="0"/>
              <a:t> der </a:t>
            </a:r>
            <a:r>
              <a:rPr lang="fr-FR" dirty="0" err="1"/>
              <a:t>Abwärme</a:t>
            </a:r>
            <a:r>
              <a:rPr lang="fr-FR" dirty="0"/>
              <a:t> </a:t>
            </a:r>
            <a:r>
              <a:rPr lang="fr-FR" dirty="0" err="1"/>
              <a:t>vom</a:t>
            </a:r>
            <a:r>
              <a:rPr lang="fr-FR" dirty="0"/>
              <a:t> </a:t>
            </a:r>
            <a:r>
              <a:rPr lang="fr-FR" dirty="0" err="1"/>
              <a:t>relativ</a:t>
            </a:r>
            <a:r>
              <a:rPr lang="fr-FR" dirty="0"/>
              <a:t> </a:t>
            </a:r>
            <a:r>
              <a:rPr lang="fr-FR" dirty="0" err="1"/>
              <a:t>grossen</a:t>
            </a:r>
            <a:r>
              <a:rPr lang="fr-FR" dirty="0"/>
              <a:t> </a:t>
            </a:r>
            <a:r>
              <a:rPr lang="fr-FR" dirty="0" err="1"/>
              <a:t>Wärmeverbung</a:t>
            </a:r>
            <a:r>
              <a:rPr lang="fr-FR" dirty="0"/>
              <a:t> </a:t>
            </a:r>
            <a:r>
              <a:rPr lang="fr-FR" dirty="0" err="1"/>
              <a:t>gemessen</a:t>
            </a:r>
            <a:r>
              <a:rPr lang="fr-FR" dirty="0"/>
              <a:t> </a:t>
            </a:r>
            <a:r>
              <a:rPr lang="fr-FR" dirty="0" err="1"/>
              <a:t>worden</a:t>
            </a:r>
            <a:r>
              <a:rPr lang="fr-FR" dirty="0"/>
              <a:t>… und </a:t>
            </a:r>
            <a:r>
              <a:rPr lang="fr-FR" dirty="0" err="1"/>
              <a:t>zeigt</a:t>
            </a:r>
            <a:r>
              <a:rPr lang="fr-FR" dirty="0"/>
              <a:t> den quasi </a:t>
            </a:r>
            <a:r>
              <a:rPr lang="fr-FR" dirty="0" err="1"/>
              <a:t>vernachlässigen</a:t>
            </a:r>
            <a:r>
              <a:rPr lang="fr-FR" dirty="0"/>
              <a:t> </a:t>
            </a:r>
            <a:r>
              <a:rPr lang="fr-FR" dirty="0" err="1"/>
              <a:t>Einfluss</a:t>
            </a:r>
            <a:r>
              <a:rPr lang="fr-FR" dirty="0"/>
              <a:t> der </a:t>
            </a:r>
            <a:r>
              <a:rPr lang="fr-FR" dirty="0" err="1"/>
              <a:t>Anlagen</a:t>
            </a:r>
            <a:r>
              <a:rPr lang="fr-FR" dirty="0"/>
              <a:t>. </a:t>
            </a:r>
          </a:p>
          <a:p>
            <a:r>
              <a:rPr lang="fr-FR" dirty="0" err="1"/>
              <a:t>Jede</a:t>
            </a:r>
            <a:r>
              <a:rPr lang="fr-FR" dirty="0"/>
              <a:t> </a:t>
            </a:r>
            <a:r>
              <a:rPr lang="fr-FR" dirty="0" err="1"/>
              <a:t>Anlage</a:t>
            </a:r>
            <a:r>
              <a:rPr lang="fr-FR" dirty="0"/>
              <a:t> </a:t>
            </a:r>
            <a:r>
              <a:rPr lang="fr-FR" dirty="0" err="1"/>
              <a:t>muss</a:t>
            </a:r>
            <a:r>
              <a:rPr lang="fr-FR" dirty="0"/>
              <a:t> </a:t>
            </a:r>
            <a:r>
              <a:rPr lang="fr-FR" dirty="0" err="1"/>
              <a:t>sowieso</a:t>
            </a:r>
            <a:r>
              <a:rPr lang="fr-FR" dirty="0"/>
              <a:t> </a:t>
            </a:r>
            <a:r>
              <a:rPr lang="fr-FR" dirty="0" err="1"/>
              <a:t>vom</a:t>
            </a:r>
            <a:r>
              <a:rPr lang="fr-FR" dirty="0"/>
              <a:t> </a:t>
            </a:r>
            <a:r>
              <a:rPr lang="fr-FR" dirty="0" err="1"/>
              <a:t>Kanton</a:t>
            </a:r>
            <a:r>
              <a:rPr lang="fr-FR" dirty="0"/>
              <a:t> </a:t>
            </a:r>
            <a:r>
              <a:rPr lang="fr-FR" dirty="0" err="1"/>
              <a:t>bewiligt</a:t>
            </a:r>
            <a:r>
              <a:rPr lang="fr-FR" dirty="0"/>
              <a:t> </a:t>
            </a:r>
            <a:r>
              <a:rPr lang="fr-FR" dirty="0" err="1"/>
              <a:t>werden</a:t>
            </a:r>
            <a:r>
              <a:rPr lang="fr-FR" dirty="0"/>
              <a:t> und </a:t>
            </a:r>
            <a:r>
              <a:rPr lang="fr-FR" dirty="0" err="1"/>
              <a:t>Gegenstand</a:t>
            </a:r>
            <a:r>
              <a:rPr lang="fr-FR" dirty="0"/>
              <a:t> </a:t>
            </a:r>
            <a:r>
              <a:rPr lang="fr-FR" dirty="0" err="1"/>
              <a:t>einer</a:t>
            </a:r>
            <a:r>
              <a:rPr lang="fr-FR" dirty="0"/>
              <a:t> </a:t>
            </a:r>
            <a:r>
              <a:rPr lang="fr-FR" dirty="0" err="1"/>
              <a:t>Studie</a:t>
            </a:r>
            <a:r>
              <a:rPr lang="fr-FR" dirty="0"/>
              <a:t> sein.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5AC8-BA66-4F40-8F40-1B862DD86525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9631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Wie</a:t>
            </a:r>
            <a:r>
              <a:rPr lang="fr-FR" dirty="0"/>
              <a:t> </a:t>
            </a:r>
            <a:r>
              <a:rPr lang="fr-FR" dirty="0" err="1"/>
              <a:t>funtionnierts</a:t>
            </a:r>
            <a:r>
              <a:rPr lang="fr-FR" dirty="0"/>
              <a:t>?</a:t>
            </a:r>
          </a:p>
          <a:p>
            <a:r>
              <a:rPr lang="fr-FR" dirty="0"/>
              <a:t>…</a:t>
            </a:r>
          </a:p>
          <a:p>
            <a:r>
              <a:rPr lang="fr-FR" dirty="0" err="1"/>
              <a:t>Abzweigung</a:t>
            </a:r>
            <a:endParaRPr lang="fr-FR" dirty="0"/>
          </a:p>
          <a:p>
            <a:r>
              <a:rPr lang="fr-FR" dirty="0" err="1"/>
              <a:t>Vorlauf</a:t>
            </a:r>
            <a:endParaRPr lang="fr-FR" dirty="0"/>
          </a:p>
          <a:p>
            <a:r>
              <a:rPr lang="fr-FR" dirty="0" err="1"/>
              <a:t>Rücklauf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5AC8-BA66-4F40-8F40-1B862DD86525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9968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Die </a:t>
            </a:r>
            <a:r>
              <a:rPr lang="fr-CH" dirty="0" err="1"/>
              <a:t>Vorteile</a:t>
            </a:r>
            <a:r>
              <a:rPr lang="fr-CH" dirty="0"/>
              <a:t> von </a:t>
            </a:r>
            <a:r>
              <a:rPr lang="fr-CH" dirty="0" err="1"/>
              <a:t>einem</a:t>
            </a:r>
            <a:r>
              <a:rPr lang="fr-CH" dirty="0"/>
              <a:t> WV </a:t>
            </a:r>
            <a:r>
              <a:rPr lang="fr-CH" dirty="0" err="1"/>
              <a:t>sind</a:t>
            </a:r>
            <a:r>
              <a:rPr lang="fr-CH" dirty="0"/>
              <a:t> </a:t>
            </a:r>
            <a:r>
              <a:rPr lang="fr-CH" dirty="0" err="1"/>
              <a:t>also</a:t>
            </a:r>
            <a:r>
              <a:rPr lang="fr-CH" dirty="0"/>
              <a:t> </a:t>
            </a:r>
            <a:r>
              <a:rPr lang="fr-CH" dirty="0" err="1"/>
              <a:t>relatf</a:t>
            </a:r>
            <a:r>
              <a:rPr lang="fr-CH" dirty="0"/>
              <a:t> </a:t>
            </a:r>
            <a:r>
              <a:rPr lang="fr-CH" dirty="0" err="1"/>
              <a:t>klar</a:t>
            </a:r>
            <a:r>
              <a:rPr lang="fr-CH" dirty="0"/>
              <a:t>. </a:t>
            </a:r>
          </a:p>
          <a:p>
            <a:r>
              <a:rPr lang="fr-CH" dirty="0" err="1"/>
              <a:t>Zusammengefasst</a:t>
            </a:r>
            <a:r>
              <a:rPr lang="fr-CH" dirty="0"/>
              <a:t>, </a:t>
            </a:r>
            <a:r>
              <a:rPr lang="fr-CH" dirty="0" err="1"/>
              <a:t>ist</a:t>
            </a:r>
            <a:r>
              <a:rPr lang="fr-CH" dirty="0"/>
              <a:t> </a:t>
            </a:r>
            <a:r>
              <a:rPr lang="fr-CH" dirty="0" err="1"/>
              <a:t>ein</a:t>
            </a:r>
            <a:r>
              <a:rPr lang="fr-CH" dirty="0"/>
              <a:t> </a:t>
            </a:r>
            <a:r>
              <a:rPr lang="fr-CH" dirty="0" err="1"/>
              <a:t>solche</a:t>
            </a:r>
            <a:r>
              <a:rPr lang="fr-CH" dirty="0"/>
              <a:t> </a:t>
            </a:r>
            <a:r>
              <a:rPr lang="fr-CH" dirty="0" err="1"/>
              <a:t>Lösung</a:t>
            </a:r>
            <a:r>
              <a:rPr lang="fr-CH" dirty="0"/>
              <a:t> </a:t>
            </a:r>
            <a:r>
              <a:rPr lang="fr-CH" dirty="0" err="1"/>
              <a:t>für</a:t>
            </a:r>
            <a:r>
              <a:rPr lang="fr-CH" dirty="0"/>
              <a:t>...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5AC8-BA66-4F40-8F40-1B862DD8652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460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Dazu</a:t>
            </a:r>
            <a:r>
              <a:rPr lang="fr-FR" dirty="0"/>
              <a:t> </a:t>
            </a:r>
            <a:r>
              <a:rPr lang="fr-FR" dirty="0" err="1"/>
              <a:t>macht</a:t>
            </a:r>
            <a:r>
              <a:rPr lang="fr-FR" dirty="0"/>
              <a:t> uns </a:t>
            </a:r>
            <a:r>
              <a:rPr lang="fr-FR" dirty="0" err="1"/>
              <a:t>ein</a:t>
            </a:r>
            <a:r>
              <a:rPr lang="fr-FR" dirty="0"/>
              <a:t> </a:t>
            </a:r>
            <a:r>
              <a:rPr lang="fr-FR" dirty="0" err="1"/>
              <a:t>erneubares</a:t>
            </a:r>
            <a:r>
              <a:rPr lang="fr-FR" dirty="0"/>
              <a:t> WV </a:t>
            </a:r>
            <a:r>
              <a:rPr lang="fr-FR" dirty="0" err="1"/>
              <a:t>weniger</a:t>
            </a:r>
            <a:r>
              <a:rPr lang="fr-FR" dirty="0"/>
              <a:t> </a:t>
            </a:r>
            <a:r>
              <a:rPr lang="fr-FR" dirty="0" err="1"/>
              <a:t>weniger</a:t>
            </a:r>
            <a:r>
              <a:rPr lang="fr-FR" dirty="0"/>
              <a:t> </a:t>
            </a:r>
            <a:r>
              <a:rPr lang="fr-FR" dirty="0" err="1"/>
              <a:t>anhängig</a:t>
            </a:r>
            <a:r>
              <a:rPr lang="fr-FR" dirty="0"/>
              <a:t> von </a:t>
            </a:r>
            <a:r>
              <a:rPr lang="fr-FR" dirty="0" err="1"/>
              <a:t>assländischen</a:t>
            </a:r>
            <a:r>
              <a:rPr lang="fr-FR" dirty="0"/>
              <a:t> </a:t>
            </a:r>
            <a:r>
              <a:rPr lang="fr-FR" dirty="0" err="1"/>
              <a:t>Energiequellen</a:t>
            </a:r>
            <a:r>
              <a:rPr lang="fr-FR" dirty="0"/>
              <a:t>, die </a:t>
            </a:r>
            <a:r>
              <a:rPr lang="fr-FR" dirty="0" err="1"/>
              <a:t>grossteils</a:t>
            </a:r>
            <a:r>
              <a:rPr lang="fr-FR" dirty="0"/>
              <a:t> </a:t>
            </a:r>
            <a:r>
              <a:rPr lang="fr-FR" dirty="0" err="1"/>
              <a:t>aus</a:t>
            </a:r>
            <a:r>
              <a:rPr lang="fr-FR" dirty="0"/>
              <a:t> </a:t>
            </a:r>
            <a:r>
              <a:rPr lang="fr-FR" dirty="0" err="1"/>
              <a:t>nich</a:t>
            </a:r>
            <a:r>
              <a:rPr lang="fr-FR" dirty="0"/>
              <a:t> </a:t>
            </a:r>
            <a:r>
              <a:rPr lang="fr-FR" dirty="0" err="1"/>
              <a:t>ganz</a:t>
            </a:r>
            <a:r>
              <a:rPr lang="fr-FR" dirty="0"/>
              <a:t> </a:t>
            </a:r>
            <a:r>
              <a:rPr lang="fr-FR" dirty="0" err="1"/>
              <a:t>sanberen</a:t>
            </a:r>
            <a:r>
              <a:rPr lang="fr-FR" dirty="0"/>
              <a:t> </a:t>
            </a:r>
            <a:r>
              <a:rPr lang="fr-FR" dirty="0" err="1"/>
              <a:t>Ländern</a:t>
            </a:r>
            <a:r>
              <a:rPr lang="fr-FR" dirty="0"/>
              <a:t> </a:t>
            </a:r>
            <a:r>
              <a:rPr lang="fr-FR" dirty="0" err="1"/>
              <a:t>kommen</a:t>
            </a:r>
            <a:r>
              <a:rPr lang="fr-FR" dirty="0"/>
              <a:t>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5AC8-BA66-4F40-8F40-1B862DD8652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5422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Zu</a:t>
            </a:r>
            <a:r>
              <a:rPr lang="fr-FR" dirty="0"/>
              <a:t> suber </a:t>
            </a:r>
            <a:r>
              <a:rPr lang="fr-FR" dirty="0" err="1"/>
              <a:t>heizen</a:t>
            </a:r>
            <a:r>
              <a:rPr lang="fr-FR" dirty="0"/>
              <a:t> </a:t>
            </a:r>
            <a:r>
              <a:rPr lang="fr-FR" dirty="0" err="1"/>
              <a:t>stehen</a:t>
            </a:r>
            <a:r>
              <a:rPr lang="fr-FR" dirty="0"/>
              <a:t> in </a:t>
            </a:r>
            <a:r>
              <a:rPr lang="fr-FR" dirty="0" err="1"/>
              <a:t>Twann</a:t>
            </a:r>
            <a:r>
              <a:rPr lang="fr-FR" dirty="0"/>
              <a:t> </a:t>
            </a:r>
            <a:r>
              <a:rPr lang="fr-FR" dirty="0" err="1"/>
              <a:t>hauptsätzlich</a:t>
            </a:r>
            <a:r>
              <a:rPr lang="fr-FR" dirty="0"/>
              <a:t> 2 </a:t>
            </a:r>
            <a:r>
              <a:rPr lang="fr-FR" dirty="0" err="1"/>
              <a:t>Lösungen</a:t>
            </a:r>
            <a:r>
              <a:rPr lang="fr-FR" dirty="0"/>
              <a:t> </a:t>
            </a:r>
            <a:r>
              <a:rPr lang="fr-FR" dirty="0" err="1"/>
              <a:t>zur</a:t>
            </a:r>
            <a:r>
              <a:rPr lang="fr-FR" dirty="0"/>
              <a:t> </a:t>
            </a:r>
            <a:r>
              <a:rPr lang="fr-FR" dirty="0" err="1"/>
              <a:t>Verfügung</a:t>
            </a:r>
            <a:r>
              <a:rPr lang="fr-FR" dirty="0"/>
              <a:t>: Holz </a:t>
            </a:r>
            <a:r>
              <a:rPr lang="fr-FR" dirty="0" err="1"/>
              <a:t>und</a:t>
            </a:r>
            <a:r>
              <a:rPr lang="fr-FR" dirty="0"/>
              <a:t> </a:t>
            </a:r>
            <a:r>
              <a:rPr lang="fr-FR" dirty="0" err="1"/>
              <a:t>Wasser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5AC8-BA66-4F40-8F40-1B862DD8652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336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noProof="0" dirty="0"/>
              <a:t>Studien zeigen wie gross das Energiepotenzial von unseren Wäldern ist, und fast noch wichtiger, wie gross das Energiepotentials von unseren Seen ist.</a:t>
            </a:r>
          </a:p>
          <a:p>
            <a:r>
              <a:rPr lang="de-CH" noProof="0" dirty="0"/>
              <a:t>Es liegt an uns, das Beste aus diesem Potential zu machen!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5AC8-BA66-4F40-8F40-1B862DD8652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7943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2000" noProof="0" dirty="0"/>
              <a:t>Schauen wir mal, inwiefern das Energiepotential vom See uns helfen könnte, </a:t>
            </a:r>
            <a:r>
              <a:rPr lang="de-CH" sz="2000" noProof="0" dirty="0" err="1"/>
              <a:t>emissionfreier</a:t>
            </a:r>
            <a:r>
              <a:rPr lang="de-CH" sz="2000" noProof="0" dirty="0"/>
              <a:t> zu werden. </a:t>
            </a:r>
          </a:p>
          <a:p>
            <a:r>
              <a:rPr lang="de-CH" sz="2000" noProof="0" dirty="0"/>
              <a:t>=&gt; Lire </a:t>
            </a:r>
            <a:r>
              <a:rPr lang="de-CH" sz="2000" noProof="0" dirty="0" err="1"/>
              <a:t>slide</a:t>
            </a:r>
            <a:endParaRPr lang="de-CH" sz="2000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5AC8-BA66-4F40-8F40-1B862DD8652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20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Man </a:t>
            </a:r>
            <a:r>
              <a:rPr lang="fr-FR" dirty="0" err="1"/>
              <a:t>sieht</a:t>
            </a:r>
            <a:r>
              <a:rPr lang="fr-FR" dirty="0"/>
              <a:t> </a:t>
            </a:r>
            <a:r>
              <a:rPr lang="fr-FR" dirty="0" err="1"/>
              <a:t>auch</a:t>
            </a:r>
            <a:r>
              <a:rPr lang="fr-FR" dirty="0"/>
              <a:t>, </a:t>
            </a:r>
            <a:r>
              <a:rPr lang="fr-FR" dirty="0" err="1"/>
              <a:t>dass</a:t>
            </a:r>
            <a:r>
              <a:rPr lang="fr-FR" dirty="0"/>
              <a:t>…</a:t>
            </a:r>
          </a:p>
          <a:p>
            <a:r>
              <a:rPr lang="fr-FR" dirty="0"/>
              <a:t>…lire slide</a:t>
            </a:r>
          </a:p>
          <a:p>
            <a:r>
              <a:rPr lang="fr-FR" dirty="0"/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dirty="0"/>
              <a:t>Für die </a:t>
            </a:r>
            <a:r>
              <a:rPr lang="de-CH" sz="1200" b="1" dirty="0"/>
              <a:t>Seewasserentnahme</a:t>
            </a:r>
            <a:r>
              <a:rPr lang="de-CH" sz="1200" dirty="0"/>
              <a:t> bietet zum Beispiel die ARA an, die bald </a:t>
            </a:r>
            <a:r>
              <a:rPr lang="de-CH" sz="1200" dirty="0" err="1"/>
              <a:t>rügebaut</a:t>
            </a:r>
            <a:r>
              <a:rPr lang="de-CH" sz="1200" dirty="0"/>
              <a:t> wird.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dirty="0"/>
              <a:t>Interessant ist, dass bei Seewasser </a:t>
            </a:r>
            <a:r>
              <a:rPr lang="de-CH" sz="1200" dirty="0" err="1"/>
              <a:t>Wärmeverbunte</a:t>
            </a:r>
            <a:r>
              <a:rPr lang="de-CH" sz="1200" dirty="0"/>
              <a:t> der Energieverlust beim Transport viel kleiner ist, und </a:t>
            </a:r>
            <a:r>
              <a:rPr lang="de-CH" sz="1200" dirty="0" err="1"/>
              <a:t>aud</a:t>
            </a:r>
            <a:r>
              <a:rPr lang="de-CH" sz="1200" dirty="0"/>
              <a:t> Leitungsisolierungskosten </a:t>
            </a:r>
            <a:r>
              <a:rPr lang="de-CH" sz="1200" dirty="0" err="1"/>
              <a:t>sid</a:t>
            </a:r>
            <a:r>
              <a:rPr lang="de-CH" sz="1200" dirty="0"/>
              <a:t> </a:t>
            </a:r>
            <a:r>
              <a:rPr lang="de-CH" sz="1200" dirty="0" err="1"/>
              <a:t>vernüftiger</a:t>
            </a:r>
            <a:r>
              <a:rPr lang="de-CH" sz="12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5AC8-BA66-4F40-8F40-1B862DD8652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3064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200" b="1" dirty="0">
                <a:solidFill>
                  <a:schemeClr val="bg1">
                    <a:lumMod val="75000"/>
                  </a:schemeClr>
                </a:solidFill>
              </a:rPr>
              <a:t>Und man </a:t>
            </a:r>
            <a:r>
              <a:rPr lang="fr-CH" sz="1200" b="1" dirty="0" err="1">
                <a:solidFill>
                  <a:schemeClr val="bg1">
                    <a:lumMod val="75000"/>
                  </a:schemeClr>
                </a:solidFill>
              </a:rPr>
              <a:t>weiss</a:t>
            </a:r>
            <a:r>
              <a:rPr lang="fr-CH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CH" sz="1200" b="1" dirty="0" err="1">
                <a:solidFill>
                  <a:schemeClr val="bg1">
                    <a:lumMod val="75000"/>
                  </a:schemeClr>
                </a:solidFill>
              </a:rPr>
              <a:t>dass</a:t>
            </a:r>
            <a:r>
              <a:rPr lang="fr-CH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CH" sz="1200" b="1" dirty="0"/>
              <a:t>Seewasser basierter Wärmeverbund funktionieren – viel CH-Gemeinden haben ihre Projekte umgesetzt!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5AC8-BA66-4F40-8F40-1B862DD8652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7998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Wie</a:t>
            </a:r>
            <a:r>
              <a:rPr lang="fr-FR" dirty="0"/>
              <a:t> </a:t>
            </a:r>
            <a:r>
              <a:rPr lang="fr-FR" dirty="0" err="1"/>
              <a:t>funtionnierts</a:t>
            </a:r>
            <a:r>
              <a:rPr lang="fr-FR" dirty="0"/>
              <a:t>?</a:t>
            </a:r>
          </a:p>
          <a:p>
            <a:r>
              <a:rPr lang="fr-FR" dirty="0"/>
              <a:t>…</a:t>
            </a:r>
          </a:p>
          <a:p>
            <a:r>
              <a:rPr lang="fr-FR" dirty="0" err="1"/>
              <a:t>Abzweigung</a:t>
            </a:r>
            <a:endParaRPr lang="fr-FR" dirty="0"/>
          </a:p>
          <a:p>
            <a:r>
              <a:rPr lang="fr-FR" dirty="0" err="1"/>
              <a:t>Vorlauf</a:t>
            </a:r>
            <a:endParaRPr lang="fr-FR" dirty="0"/>
          </a:p>
          <a:p>
            <a:r>
              <a:rPr lang="fr-FR" dirty="0" err="1"/>
              <a:t>Rücklauf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BB5AC8-BA66-4F40-8F40-1B862DD8652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52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8462C1B-7A55-E84F-9E6A-F4D1C2FB58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6" y="-3644"/>
            <a:ext cx="12178468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C92D9C4-0D57-7D4D-AC67-D6ED46843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912D83E-F2C8-6144-A497-8B53192CF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622426-57AD-924B-9D40-45AFD2270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30F6-78D2-B747-94BD-E7B3A3C3B36F}" type="datetimeFigureOut">
              <a:rPr lang="fr-FR" smtClean="0"/>
              <a:t>11/11/2019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B308E0-A81F-DF4A-B362-FB2075054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FB6B00-2C0E-574B-9494-6B222E68F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924B-E87F-6441-B61D-2B17DA203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3528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0D6DA3-B4A5-9249-A202-654ED7626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634895E-880C-C145-BFD0-86221C0E9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CE96FFC-70B7-7C40-885F-C8C44F758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30F6-78D2-B747-94BD-E7B3A3C3B36F}" type="datetimeFigureOut">
              <a:rPr lang="fr-FR" smtClean="0"/>
              <a:t>11/11/2019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C7EA64-8EE1-9748-AA47-BC99B0356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FEE368-692E-4848-B8CE-8AEDCA976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924B-E87F-6441-B61D-2B17DA203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0609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F657700-A55E-1048-B71E-01FDD3F3F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F9D8956-5144-C744-9167-8F761D8BF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C3B617-AC44-DA48-9447-A5BF9A6FE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30F6-78D2-B747-94BD-E7B3A3C3B36F}" type="datetimeFigureOut">
              <a:rPr lang="fr-FR" smtClean="0"/>
              <a:t>11/11/2019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6519B3-46A5-574A-B88A-C2A4CC919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D7F838-A595-774C-BDA2-55E13E8A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924B-E87F-6441-B61D-2B17DA203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003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1B1B63-0E4E-A440-B5A5-BE99DE23D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8BBDBD-5A37-DE43-A6A9-9C7B5B18D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82B42A-1FD1-DF4A-973F-DDD3EDDBB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30F6-78D2-B747-94BD-E7B3A3C3B36F}" type="datetimeFigureOut">
              <a:rPr lang="fr-FR" smtClean="0"/>
              <a:t>11/11/2019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4E7B14-CF84-264B-A437-633F4C8DC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670A2C-4EDC-154F-964C-58E077A05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924B-E87F-6441-B61D-2B17DA203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6922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938D7E-1C85-2E41-A0EB-D2E7C6C45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1F5D49-C31D-574B-A246-3699776C8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2F0875-3EA6-2F43-8789-2A1E7EE5D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30F6-78D2-B747-94BD-E7B3A3C3B36F}" type="datetimeFigureOut">
              <a:rPr lang="fr-FR" smtClean="0"/>
              <a:t>11/11/2019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6AE13D-6839-4749-B868-D90B9F6B6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C7B267-F8DA-5746-B13B-BC9253673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924B-E87F-6441-B61D-2B17DA203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2887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D8BDAC-B99E-0F4D-A0E4-99034C40A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1BA971-7575-8C41-B196-7339C2FC08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D177CDE-318C-FF4D-BE26-6778A22F1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3EAC214-D298-2B4E-BB8D-3E851AEAE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30F6-78D2-B747-94BD-E7B3A3C3B36F}" type="datetimeFigureOut">
              <a:rPr lang="fr-FR" smtClean="0"/>
              <a:t>11/11/2019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870D78-E480-DA44-BB52-E23470B16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696C64D-730F-6748-AE86-212AC7FCD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924B-E87F-6441-B61D-2B17DA203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5414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B0717E-AB8F-064E-9DAD-15CA7417F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F1899B-D7DE-5C41-B870-D03205904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D87B8FD-E37F-BD4C-87FC-7DC294317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6D30EF2-9E87-FB48-86C9-BC7C38D8EF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87BFB1B-1EEA-ED47-8DFA-4E113869BF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7F2D5A9-3B4C-0545-8EC1-34C1EC2B3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30F6-78D2-B747-94BD-E7B3A3C3B36F}" type="datetimeFigureOut">
              <a:rPr lang="fr-FR" smtClean="0"/>
              <a:t>11/11/2019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0E84B0C-BF1B-5B4B-8A55-C1E5246A9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6825F07-B3A0-0F4B-A787-F675755BA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924B-E87F-6441-B61D-2B17DA203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7849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D0FB26-9AB9-B44D-997A-452292ECB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7FB4EED-6324-6E4B-B154-8EEC9062F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30F6-78D2-B747-94BD-E7B3A3C3B36F}" type="datetimeFigureOut">
              <a:rPr lang="fr-FR" smtClean="0"/>
              <a:t>11/11/2019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D6A5B5C-16B1-E24C-8BA4-B17AB4000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5BBC766-93C5-7546-882D-CEAFD4157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924B-E87F-6441-B61D-2B17DA203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5044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A913C32-AF6A-2843-AD2C-C7A06EC7E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30F6-78D2-B747-94BD-E7B3A3C3B36F}" type="datetimeFigureOut">
              <a:rPr lang="fr-FR" smtClean="0"/>
              <a:t>11/11/2019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2F0180C-EDE3-A44E-B682-5D3F6AB8D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8813B6-4823-0246-B64C-EDFF70D4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924B-E87F-6441-B61D-2B17DA203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5276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A539EC-198B-224B-A7A5-7863E91B7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186231-9753-D64F-B07E-6528F7AE7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D4B5EC-7B7A-D141-B89F-2981466438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A49F0F-0493-8549-BB01-C4A7CEC8C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30F6-78D2-B747-94BD-E7B3A3C3B36F}" type="datetimeFigureOut">
              <a:rPr lang="fr-FR" smtClean="0"/>
              <a:t>11/11/2019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FFBA94-C957-7A46-8EDE-2512D71ED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4182AF9-6CBA-C74D-80FF-EBBB4FF4C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924B-E87F-6441-B61D-2B17DA203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9627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B0E561-DCB4-C948-BE9B-1637A7E91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03FAD66-0CEE-7C49-8804-A9161803A6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1183CD5-E72E-884B-8FFF-50D4889C3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AC3C88C-9169-0841-A0D1-D6C4BBC2E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30F6-78D2-B747-94BD-E7B3A3C3B36F}" type="datetimeFigureOut">
              <a:rPr lang="fr-FR" smtClean="0"/>
              <a:t>11/11/2019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8F25C84-5E35-B946-A7DF-45FA6A5B1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DF7792B-E586-5C41-BD00-B02382CE9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D924B-E87F-6441-B61D-2B17DA203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689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1BCDEE3-CEDB-224A-8CB0-824446418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7499E0-A6F9-584E-9017-8368639DE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A7FC82-231B-9441-BA1C-FA75F09AFC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E30F6-78D2-B747-94BD-E7B3A3C3B36F}" type="datetimeFigureOut">
              <a:rPr lang="fr-FR" smtClean="0"/>
              <a:t>11/11/2019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D11336-676A-8142-B70B-D6E68F2AB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6C32B2-E042-AF48-99CF-77627CF9B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D924B-E87F-6441-B61D-2B17DA203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7742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mojipedia.org/drople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mojipedia.org/fire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meteolakes.ch/#!/hydro/bie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emojipedia.org/droplet/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mojipedia.org/droplet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hyperlink" Target="https://emojipedia.org/droplet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emojipedia.org/fire/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hyperlink" Target="https://emojipedia.org/fire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hyperlink" Target="https://emojipedia.org/face-with-one-eyebrow-raised/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mojipedia.org/droplet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hyperlink" Target="https://emojipedia.org/fir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mojipedia.org/droplet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mojipedia.org/droplet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https://emojipedia.org/droplet/" TargetMode="External"/><Relationship Id="rId7" Type="http://schemas.openxmlformats.org/officeDocument/2006/relationships/hyperlink" Target="https://emojipedia.org/electric-light-bulb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mojipedia.org/thinking-face/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thermdis.eawag.ch/de/map-installation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58296"/>
          </a:xfrm>
          <a:solidFill>
            <a:schemeClr val="bg1">
              <a:alpha val="80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rmAutofit fontScale="90000"/>
          </a:bodyPr>
          <a:lstStyle/>
          <a:p>
            <a:br>
              <a:rPr lang="de-CH" dirty="0"/>
            </a:br>
            <a:r>
              <a:rPr lang="de-CH" dirty="0"/>
              <a:t>Infoabend Projekt </a:t>
            </a:r>
            <a:br>
              <a:rPr lang="de-CH" dirty="0"/>
            </a:br>
            <a:r>
              <a:rPr lang="de-CH" dirty="0"/>
              <a:t>Wärmeverbund</a:t>
            </a:r>
            <a:br>
              <a:rPr lang="de-CH" dirty="0"/>
            </a:br>
            <a:r>
              <a:rPr lang="de-CH" dirty="0"/>
              <a:t>Twann - Chlyne Twann</a:t>
            </a:r>
            <a:br>
              <a:rPr lang="de-CH" dirty="0"/>
            </a:br>
            <a:br>
              <a:rPr lang="de-CH" sz="3300" dirty="0"/>
            </a:br>
            <a:r>
              <a:rPr lang="fr-CH" sz="3600" b="1" dirty="0">
                <a:solidFill>
                  <a:schemeClr val="bg1">
                    <a:lumMod val="8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💧 </a:t>
            </a:r>
            <a:r>
              <a:rPr lang="de-CH" sz="6400" b="1" dirty="0"/>
              <a:t>Gemeinsam Heizen </a:t>
            </a:r>
            <a:r>
              <a:rPr lang="fr-CH" sz="3600" dirty="0">
                <a:solidFill>
                  <a:schemeClr val="bg1"/>
                </a:solidFill>
                <a:latin typeface="American Typewriter" panose="02090604020004020304" pitchFamily="18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🔥</a:t>
            </a:r>
            <a:br>
              <a:rPr lang="fr-CH" dirty="0"/>
            </a:br>
            <a:br>
              <a:rPr lang="fr-CH" dirty="0"/>
            </a:br>
            <a:endParaRPr lang="de-CH" sz="49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05C70-5087-3C4D-B1D6-AE9AD6874A78}"/>
              </a:ext>
            </a:extLst>
          </p:cNvPr>
          <p:cNvSpPr/>
          <p:nvPr/>
        </p:nvSpPr>
        <p:spPr>
          <a:xfrm>
            <a:off x="4830277" y="5208508"/>
            <a:ext cx="1966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/>
              <a:t>Twann, 11.11.2019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5920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29A0F21-D6D9-C14F-AFF5-502829DA5C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7DE5D7-70AA-424E-BBE3-8655661BDF2C}"/>
              </a:ext>
            </a:extLst>
          </p:cNvPr>
          <p:cNvSpPr txBox="1"/>
          <p:nvPr/>
        </p:nvSpPr>
        <p:spPr>
          <a:xfrm>
            <a:off x="-1113905" y="-3225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AE0F721-CAC0-C549-AEEC-2690546E0110}"/>
              </a:ext>
            </a:extLst>
          </p:cNvPr>
          <p:cNvSpPr txBox="1"/>
          <p:nvPr/>
        </p:nvSpPr>
        <p:spPr>
          <a:xfrm>
            <a:off x="5137265" y="-385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B0689EC-6310-8E43-9886-F3B55F5701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8000"/>
          </a:blip>
          <a:stretch>
            <a:fillRect/>
          </a:stretch>
        </p:blipFill>
        <p:spPr>
          <a:xfrm>
            <a:off x="8607599" y="686985"/>
            <a:ext cx="3102994" cy="3244039"/>
          </a:xfrm>
          <a:prstGeom prst="rect">
            <a:avLst/>
          </a:prstGeom>
          <a:effectLst>
            <a:softEdge rad="292100"/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086B066-BC8F-2248-A767-B9A1F73AA1D7}"/>
              </a:ext>
            </a:extLst>
          </p:cNvPr>
          <p:cNvSpPr/>
          <p:nvPr/>
        </p:nvSpPr>
        <p:spPr>
          <a:xfrm>
            <a:off x="10118490" y="3946031"/>
            <a:ext cx="15921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Im Gebäude:</a:t>
            </a:r>
          </a:p>
          <a:p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Wärmepumpe</a:t>
            </a:r>
          </a:p>
          <a:p>
            <a:pPr algn="ctr"/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heizt und kühlt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6BFC208D-F3F6-CF4A-B181-227D69EFC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191" y="124692"/>
            <a:ext cx="7170253" cy="6650181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621CE95-D00D-3E49-AC4A-52004473E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587547" y="6073071"/>
            <a:ext cx="1284589" cy="416741"/>
          </a:xfrm>
          <a:prstGeom prst="rect">
            <a:avLst/>
          </a:prstGeom>
        </p:spPr>
      </p:pic>
      <p:sp>
        <p:nvSpPr>
          <p:cNvPr id="28" name="Accolade fermante 27">
            <a:extLst>
              <a:ext uri="{FF2B5EF4-FFF2-40B4-BE49-F238E27FC236}">
                <a16:creationId xmlns:a16="http://schemas.microsoft.com/office/drawing/2014/main" id="{38F802D9-83E3-504D-850D-684FA4D6E80D}"/>
              </a:ext>
            </a:extLst>
          </p:cNvPr>
          <p:cNvSpPr/>
          <p:nvPr/>
        </p:nvSpPr>
        <p:spPr>
          <a:xfrm rot="5400000">
            <a:off x="6198498" y="5280052"/>
            <a:ext cx="93055" cy="1314959"/>
          </a:xfrm>
          <a:prstGeom prst="rightBrace">
            <a:avLst>
              <a:gd name="adj1" fmla="val 8333"/>
              <a:gd name="adj2" fmla="val 4969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2EA98D21-A481-534B-8CA9-1B4C6BD7EB53}"/>
              </a:ext>
            </a:extLst>
          </p:cNvPr>
          <p:cNvCxnSpPr/>
          <p:nvPr/>
        </p:nvCxnSpPr>
        <p:spPr>
          <a:xfrm flipV="1">
            <a:off x="10575235" y="3637722"/>
            <a:ext cx="178904" cy="293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B9603AC-123D-5F44-AF8A-64DD975EEB92}"/>
              </a:ext>
            </a:extLst>
          </p:cNvPr>
          <p:cNvSpPr/>
          <p:nvPr/>
        </p:nvSpPr>
        <p:spPr>
          <a:xfrm>
            <a:off x="8303778" y="6267373"/>
            <a:ext cx="5136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200" dirty="0" err="1"/>
              <a:t>Seewassertempratur</a:t>
            </a:r>
            <a:r>
              <a:rPr lang="de-CH" sz="1200" dirty="0"/>
              <a:t>:</a:t>
            </a:r>
            <a:br>
              <a:rPr lang="de-CH" sz="1200" dirty="0"/>
            </a:br>
            <a:r>
              <a:rPr lang="de-CH" sz="1200" dirty="0">
                <a:hlinkClick r:id="rId6"/>
              </a:rPr>
              <a:t>http://meteolakes.ch/#!/hydro/biel</a:t>
            </a:r>
            <a:endParaRPr lang="de-CH" sz="1200" dirty="0"/>
          </a:p>
          <a:p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367889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25089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Autofit/>
          </a:bodyPr>
          <a:lstStyle/>
          <a:p>
            <a:pPr algn="l"/>
            <a:r>
              <a:rPr lang="de-CH" sz="3000" b="1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05C70-5087-3C4D-B1D6-AE9AD6874A78}"/>
              </a:ext>
            </a:extLst>
          </p:cNvPr>
          <p:cNvSpPr/>
          <p:nvPr/>
        </p:nvSpPr>
        <p:spPr>
          <a:xfrm>
            <a:off x="4830277" y="520850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074B5-5582-8043-8E6B-537A0E42B21D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 dirty="0"/>
              <a:t>Wärmeverbund Twann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EBDF9-865B-EC4B-8F51-CE8DABEE8932}"/>
              </a:ext>
            </a:extLst>
          </p:cNvPr>
          <p:cNvSpPr/>
          <p:nvPr/>
        </p:nvSpPr>
        <p:spPr>
          <a:xfrm>
            <a:off x="1081710" y="191782"/>
            <a:ext cx="9579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3600" b="1" dirty="0">
                <a:solidFill>
                  <a:schemeClr val="bg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💧</a:t>
            </a:r>
            <a:r>
              <a:rPr lang="fr-CH" sz="3600" b="1" dirty="0"/>
              <a:t> Option 1: </a:t>
            </a:r>
            <a:r>
              <a:rPr lang="de-CH" sz="3600" b="1" dirty="0"/>
              <a:t>Seewasser basierter Wärmeverbund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DDE78A-7606-604A-8340-D5278E647182}"/>
              </a:ext>
            </a:extLst>
          </p:cNvPr>
          <p:cNvSpPr txBox="1"/>
          <p:nvPr/>
        </p:nvSpPr>
        <p:spPr>
          <a:xfrm>
            <a:off x="1429792" y="1055672"/>
            <a:ext cx="9231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/>
              <a:t>Besuch des Pumpwerks vom Wärmeverbund </a:t>
            </a:r>
            <a:r>
              <a:rPr lang="de-CH" sz="2000" b="1" dirty="0" err="1"/>
              <a:t>Weggis</a:t>
            </a:r>
            <a:r>
              <a:rPr lang="de-CH" sz="2000" b="1" dirty="0"/>
              <a:t>, Winter 2019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3712663-80D8-2B4B-9AE8-4FDDA2D5A4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8000"/>
          </a:blip>
          <a:stretch>
            <a:fillRect/>
          </a:stretch>
        </p:blipFill>
        <p:spPr>
          <a:xfrm>
            <a:off x="1429792" y="1401421"/>
            <a:ext cx="9313919" cy="4430627"/>
          </a:xfrm>
          <a:prstGeom prst="rect">
            <a:avLst/>
          </a:prstGeom>
          <a:effectLst>
            <a:softEdge rad="292100"/>
          </a:effectLst>
        </p:spPr>
      </p:pic>
    </p:spTree>
    <p:extLst>
      <p:ext uri="{BB962C8B-B14F-4D97-AF65-F5344CB8AC3E}">
        <p14:creationId xmlns:p14="http://schemas.microsoft.com/office/powerpoint/2010/main" val="1615836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25089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Autofit/>
          </a:bodyPr>
          <a:lstStyle/>
          <a:p>
            <a:pPr algn="l"/>
            <a:r>
              <a:rPr lang="de-CH" sz="3000" b="1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05C70-5087-3C4D-B1D6-AE9AD6874A78}"/>
              </a:ext>
            </a:extLst>
          </p:cNvPr>
          <p:cNvSpPr/>
          <p:nvPr/>
        </p:nvSpPr>
        <p:spPr>
          <a:xfrm>
            <a:off x="4830277" y="520850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074B5-5582-8043-8E6B-537A0E42B21D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/>
              <a:t>Wärmeverbund Twann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EBDF9-865B-EC4B-8F51-CE8DABEE8932}"/>
              </a:ext>
            </a:extLst>
          </p:cNvPr>
          <p:cNvSpPr/>
          <p:nvPr/>
        </p:nvSpPr>
        <p:spPr>
          <a:xfrm>
            <a:off x="1081710" y="191782"/>
            <a:ext cx="9579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3600" b="1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💧</a:t>
            </a:r>
            <a:r>
              <a:rPr lang="fr-CH" sz="3600" b="1" dirty="0"/>
              <a:t> Option 1: </a:t>
            </a:r>
            <a:r>
              <a:rPr lang="de-CH" sz="3600" b="1" dirty="0"/>
              <a:t>Seewasser basierter Wärmeverbund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DDE78A-7606-604A-8340-D5278E647182}"/>
              </a:ext>
            </a:extLst>
          </p:cNvPr>
          <p:cNvSpPr txBox="1"/>
          <p:nvPr/>
        </p:nvSpPr>
        <p:spPr>
          <a:xfrm>
            <a:off x="1429791" y="1055672"/>
            <a:ext cx="7501557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2000" dirty="0"/>
          </a:p>
          <a:p>
            <a:r>
              <a:rPr lang="de-CH" sz="2600" b="1" dirty="0"/>
              <a:t>Auswirkungen auf die Seetemperatur?</a:t>
            </a:r>
          </a:p>
          <a:p>
            <a:r>
              <a:rPr lang="de-CH" sz="2000" b="1" dirty="0"/>
              <a:t>Vergleich</a:t>
            </a:r>
            <a:r>
              <a:rPr lang="de-CH" sz="2000" dirty="0"/>
              <a:t>:</a:t>
            </a:r>
          </a:p>
          <a:p>
            <a:endParaRPr lang="de-CH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/>
              <a:t>Betreffend der Auswirkung der 150 Megawatt  Abwärme vom AKW Mühleberg auf den </a:t>
            </a:r>
            <a:r>
              <a:rPr lang="de-CH" sz="2000" dirty="0" err="1"/>
              <a:t>Bielersee</a:t>
            </a:r>
            <a:r>
              <a:rPr lang="de-CH" sz="2000" dirty="0"/>
              <a:t>, erläutert die ETH Lausanne: </a:t>
            </a:r>
            <a:r>
              <a:rPr lang="de-CH" sz="2000" i="1" dirty="0"/>
              <a:t> </a:t>
            </a:r>
            <a:br>
              <a:rPr lang="de-CH" sz="2000" i="1" dirty="0"/>
            </a:br>
            <a:r>
              <a:rPr lang="de-CH" sz="2000" i="1" dirty="0"/>
              <a:t>«Die Stilllegung des </a:t>
            </a:r>
            <a:r>
              <a:rPr lang="de-CH" sz="2000" b="1" i="1" dirty="0"/>
              <a:t>AKW Mühleberg senkt die Wassertemperaturen in der Aare und im </a:t>
            </a:r>
            <a:r>
              <a:rPr lang="de-CH" sz="2000" b="1" i="1" dirty="0" err="1"/>
              <a:t>Bielersee</a:t>
            </a:r>
            <a:r>
              <a:rPr lang="de-CH" sz="2000" b="1" i="1" dirty="0"/>
              <a:t> um durchschnittlich 0,3 Grad</a:t>
            </a:r>
            <a:r>
              <a:rPr lang="de-CH" sz="2000" i="1" dirty="0"/>
              <a:t>.»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dirty="0"/>
              <a:t>Mit seiner 200x kleineren Leistung von 0.3 bis 1 Megawatt, ist der Einfluss vom Wärmeverbund Twann entsprechend minim.</a:t>
            </a:r>
            <a:br>
              <a:rPr lang="de-CH" sz="1600" dirty="0"/>
            </a:b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2255870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25089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Autofit/>
          </a:bodyPr>
          <a:lstStyle/>
          <a:p>
            <a:pPr algn="l"/>
            <a:r>
              <a:rPr lang="de-CH" sz="3000" b="1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05C70-5087-3C4D-B1D6-AE9AD6874A78}"/>
              </a:ext>
            </a:extLst>
          </p:cNvPr>
          <p:cNvSpPr/>
          <p:nvPr/>
        </p:nvSpPr>
        <p:spPr>
          <a:xfrm>
            <a:off x="4830277" y="520850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074B5-5582-8043-8E6B-537A0E42B21D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 dirty="0"/>
              <a:t>Wärmeverbund Twann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834BF90-9407-FC44-9311-DDD9973D2E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1300129" y="1123953"/>
            <a:ext cx="6360022" cy="4595998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2A7336-08F8-A64B-AEB3-975FF36BBA22}"/>
              </a:ext>
            </a:extLst>
          </p:cNvPr>
          <p:cNvSpPr/>
          <p:nvPr/>
        </p:nvSpPr>
        <p:spPr>
          <a:xfrm>
            <a:off x="1517628" y="5350619"/>
            <a:ext cx="5136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© EWL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653199-30D0-404E-A274-2DDFA58D309C}"/>
              </a:ext>
            </a:extLst>
          </p:cNvPr>
          <p:cNvSpPr/>
          <p:nvPr/>
        </p:nvSpPr>
        <p:spPr>
          <a:xfrm>
            <a:off x="1300129" y="948949"/>
            <a:ext cx="690766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2600" b="1" dirty="0"/>
              <a:t>Temperatur: Einfluss auf den See (Beispiel Horw)</a:t>
            </a:r>
            <a:endParaRPr lang="de-CH" sz="2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2AA215-316A-1C49-8B59-006F5D0CDE62}"/>
              </a:ext>
            </a:extLst>
          </p:cNvPr>
          <p:cNvSpPr/>
          <p:nvPr/>
        </p:nvSpPr>
        <p:spPr>
          <a:xfrm>
            <a:off x="1081710" y="191782"/>
            <a:ext cx="9579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3600" b="1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💧</a:t>
            </a:r>
            <a:r>
              <a:rPr lang="fr-CH" sz="3600" b="1" dirty="0"/>
              <a:t> Option 1: </a:t>
            </a:r>
            <a:r>
              <a:rPr lang="de-CH" sz="3600" b="1" dirty="0"/>
              <a:t>Seewasser basierter Wärmeverbund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25088FF-5B84-B14A-90EB-5338244AD226}"/>
              </a:ext>
            </a:extLst>
          </p:cNvPr>
          <p:cNvGrpSpPr/>
          <p:nvPr/>
        </p:nvGrpSpPr>
        <p:grpSpPr>
          <a:xfrm>
            <a:off x="2734192" y="3530989"/>
            <a:ext cx="1486117" cy="787791"/>
            <a:chOff x="4830277" y="3910818"/>
            <a:chExt cx="1486117" cy="787791"/>
          </a:xfrm>
        </p:grpSpPr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2F37D302-8040-0549-9292-2E5CCBB2BF7B}"/>
                </a:ext>
              </a:extLst>
            </p:cNvPr>
            <p:cNvCxnSpPr/>
            <p:nvPr/>
          </p:nvCxnSpPr>
          <p:spPr>
            <a:xfrm flipV="1">
              <a:off x="4830277" y="3924886"/>
              <a:ext cx="1486117" cy="77372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91CD93F1-C660-324F-B68C-BDC78632EA5B}"/>
                </a:ext>
              </a:extLst>
            </p:cNvPr>
            <p:cNvSpPr txBox="1"/>
            <p:nvPr/>
          </p:nvSpPr>
          <p:spPr>
            <a:xfrm rot="20025003">
              <a:off x="5190978" y="3910818"/>
              <a:ext cx="905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500m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C2C18C51-F542-A047-B999-D205E0A0FD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>
            <a:off x="7146908" y="2189493"/>
            <a:ext cx="3607469" cy="3019016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875D0375-6CFB-3C4E-863A-C47199C1EEE5}"/>
              </a:ext>
            </a:extLst>
          </p:cNvPr>
          <p:cNvSpPr/>
          <p:nvPr/>
        </p:nvSpPr>
        <p:spPr>
          <a:xfrm>
            <a:off x="8322311" y="4083048"/>
            <a:ext cx="976433" cy="967254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BD69B68-E6DC-834B-B465-945C6AD2A330}"/>
              </a:ext>
            </a:extLst>
          </p:cNvPr>
          <p:cNvSpPr txBox="1"/>
          <p:nvPr/>
        </p:nvSpPr>
        <p:spPr>
          <a:xfrm>
            <a:off x="12873318" y="5127812"/>
            <a:ext cx="184731" cy="369332"/>
          </a:xfrm>
          <a:prstGeom prst="rect">
            <a:avLst/>
          </a:prstGeom>
          <a:noFill/>
          <a:ln w="22225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3584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25089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Autofit/>
          </a:bodyPr>
          <a:lstStyle/>
          <a:p>
            <a:pPr algn="l"/>
            <a:r>
              <a:rPr lang="de-CH" sz="3000" b="1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05C70-5087-3C4D-B1D6-AE9AD6874A78}"/>
              </a:ext>
            </a:extLst>
          </p:cNvPr>
          <p:cNvSpPr/>
          <p:nvPr/>
        </p:nvSpPr>
        <p:spPr>
          <a:xfrm>
            <a:off x="4830277" y="520850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074B5-5582-8043-8E6B-537A0E42B21D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/>
              <a:t>Wärmeverbund Twann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EBDF9-865B-EC4B-8F51-CE8DABEE8932}"/>
              </a:ext>
            </a:extLst>
          </p:cNvPr>
          <p:cNvSpPr/>
          <p:nvPr/>
        </p:nvSpPr>
        <p:spPr>
          <a:xfrm>
            <a:off x="1081710" y="191782"/>
            <a:ext cx="100816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3600" dirty="0">
                <a:solidFill>
                  <a:schemeClr val="bg1">
                    <a:lumMod val="75000"/>
                  </a:schemeClr>
                </a:solidFill>
                <a:latin typeface="American Typewriter" panose="02090604020004020304" pitchFamily="18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🔥</a:t>
            </a:r>
            <a:r>
              <a:rPr lang="fr-CH" sz="3600" b="1" dirty="0"/>
              <a:t> Option 2: </a:t>
            </a:r>
            <a:r>
              <a:rPr lang="de-CH" sz="3600" b="1" dirty="0"/>
              <a:t>Holzschnitzel basierter Wärmeverbund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DDE78A-7606-604A-8340-D5278E647182}"/>
              </a:ext>
            </a:extLst>
          </p:cNvPr>
          <p:cNvSpPr txBox="1"/>
          <p:nvPr/>
        </p:nvSpPr>
        <p:spPr>
          <a:xfrm>
            <a:off x="1429791" y="1055672"/>
            <a:ext cx="933446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600" b="1" dirty="0"/>
              <a:t>Zuverlässige und weit verbreitete Lösung</a:t>
            </a:r>
            <a:r>
              <a:rPr lang="de-CH" sz="2600" dirty="0"/>
              <a:t>, v.a. in Regionen, in denen es keine ökologische Alternativen gibt.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CH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600" b="1" dirty="0"/>
              <a:t>Wertschätzung/Aufwertung</a:t>
            </a:r>
            <a:br>
              <a:rPr lang="de-CH" sz="2600" b="1" dirty="0"/>
            </a:br>
            <a:r>
              <a:rPr lang="de-CH" sz="2600" b="1" dirty="0"/>
              <a:t> des lokalen Holzes</a:t>
            </a:r>
          </a:p>
          <a:p>
            <a:endParaRPr lang="de-CH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600" dirty="0"/>
              <a:t>Dank Elektrofilter in der Heizzentrale</a:t>
            </a:r>
            <a:br>
              <a:rPr lang="de-CH" sz="2600" dirty="0"/>
            </a:br>
            <a:r>
              <a:rPr lang="de-CH" sz="2600" b="1" dirty="0"/>
              <a:t>fast emissionsfrei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CH" sz="26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600" dirty="0"/>
              <a:t>Kühlen von Gebäuden nicht</a:t>
            </a:r>
            <a:br>
              <a:rPr lang="de-CH" sz="2600" dirty="0"/>
            </a:br>
            <a:r>
              <a:rPr lang="de-CH" sz="2600" dirty="0"/>
              <a:t>möglich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CH" sz="26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CH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CH" sz="2600" dirty="0"/>
          </a:p>
        </p:txBody>
      </p:sp>
      <p:pic>
        <p:nvPicPr>
          <p:cNvPr id="9" name="Picture 10" descr="PC130014">
            <a:extLst>
              <a:ext uri="{FF2B5EF4-FFF2-40B4-BE49-F238E27FC236}">
                <a16:creationId xmlns:a16="http://schemas.microsoft.com/office/drawing/2014/main" id="{5D0B2A3C-051E-CE47-A1D9-2D7E89895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059" y="2988277"/>
            <a:ext cx="3867150" cy="2479641"/>
          </a:xfrm>
          <a:prstGeom prst="rect">
            <a:avLst/>
          </a:prstGeom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93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29A0F21-D6D9-C14F-AFF5-502829DA5C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7DE5D7-70AA-424E-BBE3-8655661BDF2C}"/>
              </a:ext>
            </a:extLst>
          </p:cNvPr>
          <p:cNvSpPr txBox="1"/>
          <p:nvPr/>
        </p:nvSpPr>
        <p:spPr>
          <a:xfrm>
            <a:off x="-1113905" y="-3225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AE0F721-CAC0-C549-AEEC-2690546E0110}"/>
              </a:ext>
            </a:extLst>
          </p:cNvPr>
          <p:cNvSpPr txBox="1"/>
          <p:nvPr/>
        </p:nvSpPr>
        <p:spPr>
          <a:xfrm>
            <a:off x="5137265" y="-385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086B066-BC8F-2248-A767-B9A1F73AA1D7}"/>
              </a:ext>
            </a:extLst>
          </p:cNvPr>
          <p:cNvSpPr/>
          <p:nvPr/>
        </p:nvSpPr>
        <p:spPr>
          <a:xfrm>
            <a:off x="9510148" y="3478625"/>
            <a:ext cx="18822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Im Gebäude</a:t>
            </a:r>
            <a:br>
              <a:rPr lang="de-CH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Wärmetauscher </a:t>
            </a:r>
          </a:p>
          <a:p>
            <a:pPr algn="ctr"/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(Übergabestation)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53F97F8-07DD-D741-9503-7B275DBD1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0543" y="999849"/>
            <a:ext cx="2812264" cy="245604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406936-D060-F347-8548-82E172F65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52" y="59634"/>
            <a:ext cx="7854264" cy="66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20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25089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Autofit/>
          </a:bodyPr>
          <a:lstStyle/>
          <a:p>
            <a:pPr algn="l"/>
            <a:r>
              <a:rPr lang="de-CH" sz="3000" b="1">
                <a:solidFill>
                  <a:schemeClr val="bg1">
                    <a:lumMod val="95000"/>
                  </a:schemeClr>
                </a:solidFill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05C70-5087-3C4D-B1D6-AE9AD6874A78}"/>
              </a:ext>
            </a:extLst>
          </p:cNvPr>
          <p:cNvSpPr/>
          <p:nvPr/>
        </p:nvSpPr>
        <p:spPr>
          <a:xfrm>
            <a:off x="4830277" y="520850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074B5-5582-8043-8E6B-537A0E42B21D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/>
              <a:t>Wärmeverbund Twann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EBDF9-865B-EC4B-8F51-CE8DABEE8932}"/>
              </a:ext>
            </a:extLst>
          </p:cNvPr>
          <p:cNvSpPr/>
          <p:nvPr/>
        </p:nvSpPr>
        <p:spPr>
          <a:xfrm>
            <a:off x="1081710" y="191782"/>
            <a:ext cx="100832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600">
                <a:solidFill>
                  <a:schemeClr val="bg1">
                    <a:lumMod val="75000"/>
                  </a:schemeClr>
                </a:solidFill>
                <a:latin typeface="American Typewriter" panose="02090604020004020304" pitchFamily="18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🔥</a:t>
            </a:r>
            <a:r>
              <a:rPr lang="de-CH" sz="3600" b="1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CH" sz="3600" b="1"/>
              <a:t>Option 2: Holzschnitzel basierter Wärmeverbund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DDE78A-7606-604A-8340-D5278E647182}"/>
              </a:ext>
            </a:extLst>
          </p:cNvPr>
          <p:cNvSpPr txBox="1"/>
          <p:nvPr/>
        </p:nvSpPr>
        <p:spPr>
          <a:xfrm>
            <a:off x="1429792" y="1055672"/>
            <a:ext cx="92318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600" b="1"/>
              <a:t>Typische Heizzentralen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89578D3-0C47-CF44-A22F-57F703C9A4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8000"/>
          </a:blip>
          <a:stretch>
            <a:fillRect/>
          </a:stretch>
        </p:blipFill>
        <p:spPr>
          <a:xfrm>
            <a:off x="2074713" y="3196106"/>
            <a:ext cx="3788258" cy="2525505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335AB4-8B84-BE4C-BC8D-7A213543180D}"/>
              </a:ext>
            </a:extLst>
          </p:cNvPr>
          <p:cNvSpPr/>
          <p:nvPr/>
        </p:nvSpPr>
        <p:spPr>
          <a:xfrm>
            <a:off x="2074713" y="5392035"/>
            <a:ext cx="1708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>
                <a:solidFill>
                  <a:schemeClr val="bg1">
                    <a:lumMod val="50000"/>
                  </a:schemeClr>
                </a:solidFill>
              </a:rPr>
              <a:t>CAD St Ursanne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0D2957E-0E82-7941-A8E4-BC373F4406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8000"/>
          </a:blip>
          <a:stretch>
            <a:fillRect/>
          </a:stretch>
        </p:blipFill>
        <p:spPr>
          <a:xfrm>
            <a:off x="6152569" y="3096185"/>
            <a:ext cx="4444947" cy="2446212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FF74B6B-233B-EC4B-AA0F-758092EE77A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8000"/>
          </a:blip>
          <a:stretch>
            <a:fillRect/>
          </a:stretch>
        </p:blipFill>
        <p:spPr>
          <a:xfrm>
            <a:off x="6165608" y="720087"/>
            <a:ext cx="3350755" cy="2356751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A15BECD-08F5-0340-AB03-18B85A9B035B}"/>
              </a:ext>
            </a:extLst>
          </p:cNvPr>
          <p:cNvSpPr/>
          <p:nvPr/>
        </p:nvSpPr>
        <p:spPr>
          <a:xfrm>
            <a:off x="6136527" y="2803072"/>
            <a:ext cx="1497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>
                <a:solidFill>
                  <a:schemeClr val="bg1">
                    <a:lumMod val="50000"/>
                  </a:schemeClr>
                </a:solidFill>
              </a:rPr>
              <a:t>CAD Tavannes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63A859-5CCE-B548-A5A2-87D3015A2F2E}"/>
              </a:ext>
            </a:extLst>
          </p:cNvPr>
          <p:cNvSpPr/>
          <p:nvPr/>
        </p:nvSpPr>
        <p:spPr>
          <a:xfrm>
            <a:off x="6161226" y="5415210"/>
            <a:ext cx="1058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>
                <a:solidFill>
                  <a:schemeClr val="bg1">
                    <a:lumMod val="50000"/>
                  </a:schemeClr>
                </a:solidFill>
              </a:rPr>
              <a:t>CAD Broc</a:t>
            </a:r>
          </a:p>
        </p:txBody>
      </p:sp>
    </p:spTree>
    <p:extLst>
      <p:ext uri="{BB962C8B-B14F-4D97-AF65-F5344CB8AC3E}">
        <p14:creationId xmlns:p14="http://schemas.microsoft.com/office/powerpoint/2010/main" val="4173516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25089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Autofit/>
          </a:bodyPr>
          <a:lstStyle/>
          <a:p>
            <a:pPr algn="l"/>
            <a:r>
              <a:rPr lang="de-CH" sz="3000" b="1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4F772AA3-473B-DD4A-9893-896888621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7893464"/>
              </p:ext>
            </p:extLst>
          </p:nvPr>
        </p:nvGraphicFramePr>
        <p:xfrm>
          <a:off x="2324100" y="1820170"/>
          <a:ext cx="7543800" cy="3280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83074B5-5582-8043-8E6B-537A0E42B21D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 dirty="0"/>
              <a:t>Wärmeverbund Twann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EBDF9-865B-EC4B-8F51-CE8DABEE8932}"/>
              </a:ext>
            </a:extLst>
          </p:cNvPr>
          <p:cNvSpPr/>
          <p:nvPr/>
        </p:nvSpPr>
        <p:spPr>
          <a:xfrm>
            <a:off x="1081710" y="191782"/>
            <a:ext cx="8677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600" dirty="0"/>
              <a:t>Vergleich Energiepreis von Heizungssystemen</a:t>
            </a:r>
            <a:endParaRPr lang="de-CH" sz="36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C64C57-0AED-EA4E-AEA7-0EDD9CE17522}"/>
              </a:ext>
            </a:extLst>
          </p:cNvPr>
          <p:cNvSpPr/>
          <p:nvPr/>
        </p:nvSpPr>
        <p:spPr>
          <a:xfrm>
            <a:off x="2234123" y="1235395"/>
            <a:ext cx="77914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fr-CH" sz="1600" b="1" dirty="0" err="1"/>
              <a:t>Energiepreis</a:t>
            </a:r>
            <a:r>
              <a:rPr lang="fr-CH" sz="1600" b="1" dirty="0"/>
              <a:t> in </a:t>
            </a:r>
            <a:r>
              <a:rPr lang="fr-CH" sz="1600" b="1" dirty="0" err="1"/>
              <a:t>Rp</a:t>
            </a:r>
            <a:r>
              <a:rPr lang="fr-CH" sz="1600" b="1" dirty="0"/>
              <a:t>/kWh,  </a:t>
            </a:r>
            <a:r>
              <a:rPr lang="de-CH" sz="1600" b="1" dirty="0"/>
              <a:t>inkl. übrige Heizkosten  </a:t>
            </a:r>
            <a:br>
              <a:rPr lang="de-CH" sz="1600" b="1" dirty="0"/>
            </a:br>
            <a:r>
              <a:rPr lang="de-CH" sz="1600" dirty="0"/>
              <a:t>(Service und Reparatur, Kaminfeger, Tankreinigung, Verzinsung, Brennstoff, etc.)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80C9CE05-2768-A841-B9C1-274AC400E7EE}"/>
              </a:ext>
            </a:extLst>
          </p:cNvPr>
          <p:cNvCxnSpPr>
            <a:cxnSpLocks/>
          </p:cNvCxnSpPr>
          <p:nvPr/>
        </p:nvCxnSpPr>
        <p:spPr>
          <a:xfrm>
            <a:off x="2883877" y="3380085"/>
            <a:ext cx="6826912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CC1CC5D-B3CF-BC48-A695-049674B85CFE}"/>
              </a:ext>
            </a:extLst>
          </p:cNvPr>
          <p:cNvSpPr/>
          <p:nvPr/>
        </p:nvSpPr>
        <p:spPr>
          <a:xfrm>
            <a:off x="2901462" y="5166673"/>
            <a:ext cx="73084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dirty="0">
                <a:solidFill>
                  <a:schemeClr val="bg1">
                    <a:lumMod val="50000"/>
                  </a:schemeClr>
                </a:solidFill>
              </a:rPr>
              <a:t>Quelle: https://</a:t>
            </a:r>
            <a:r>
              <a:rPr lang="de-CH" sz="1400" dirty="0" err="1">
                <a:solidFill>
                  <a:schemeClr val="bg1">
                    <a:lumMod val="50000"/>
                  </a:schemeClr>
                </a:solidFill>
              </a:rPr>
              <a:t>www.wwf.ch</a:t>
            </a:r>
            <a:r>
              <a:rPr lang="de-CH" sz="14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de-CH" sz="1400" dirty="0" err="1">
                <a:solidFill>
                  <a:schemeClr val="bg1">
                    <a:lumMod val="50000"/>
                  </a:schemeClr>
                </a:solidFill>
              </a:rPr>
              <a:t>sites</a:t>
            </a:r>
            <a:r>
              <a:rPr lang="de-CH" sz="14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de-CH" sz="1400" dirty="0" err="1">
                <a:solidFill>
                  <a:schemeClr val="bg1">
                    <a:lumMod val="50000"/>
                  </a:schemeClr>
                </a:solidFill>
              </a:rPr>
              <a:t>default</a:t>
            </a:r>
            <a:r>
              <a:rPr lang="de-CH" sz="14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de-CH" sz="1400" dirty="0" err="1">
                <a:solidFill>
                  <a:schemeClr val="bg1">
                    <a:lumMod val="50000"/>
                  </a:schemeClr>
                </a:solidFill>
              </a:rPr>
              <a:t>files</a:t>
            </a:r>
            <a:r>
              <a:rPr lang="de-CH" sz="1400" dirty="0">
                <a:solidFill>
                  <a:schemeClr val="bg1">
                    <a:lumMod val="50000"/>
                  </a:schemeClr>
                </a:solidFill>
              </a:rPr>
              <a:t>/doc-2019-06/heizungsvergleich_efh_1905_de.xlsx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703EC66-B2F8-294F-A5D0-892DDCC16F58}"/>
              </a:ext>
            </a:extLst>
          </p:cNvPr>
          <p:cNvGrpSpPr/>
          <p:nvPr/>
        </p:nvGrpSpPr>
        <p:grpSpPr>
          <a:xfrm>
            <a:off x="2016511" y="3232094"/>
            <a:ext cx="884951" cy="297484"/>
            <a:chOff x="2016511" y="3232094"/>
            <a:chExt cx="884951" cy="297484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DC097F9B-BC98-D846-90A3-BEB6851FD42C}"/>
                </a:ext>
              </a:extLst>
            </p:cNvPr>
            <p:cNvSpPr/>
            <p:nvPr/>
          </p:nvSpPr>
          <p:spPr>
            <a:xfrm>
              <a:off x="2016511" y="3232094"/>
              <a:ext cx="867366" cy="297484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8348F6D8-E085-EA42-BE6B-928E661389E0}"/>
                </a:ext>
              </a:extLst>
            </p:cNvPr>
            <p:cNvSpPr txBox="1"/>
            <p:nvPr/>
          </p:nvSpPr>
          <p:spPr>
            <a:xfrm>
              <a:off x="2016511" y="3232094"/>
              <a:ext cx="8849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Ca. 17 cts?</a:t>
              </a:r>
            </a:p>
          </p:txBody>
        </p:sp>
      </p:grpSp>
      <p:sp>
        <p:nvSpPr>
          <p:cNvPr id="16" name="Ellipse 15">
            <a:extLst>
              <a:ext uri="{FF2B5EF4-FFF2-40B4-BE49-F238E27FC236}">
                <a16:creationId xmlns:a16="http://schemas.microsoft.com/office/drawing/2014/main" id="{51735081-8C5E-064F-AF2B-7E88CC047485}"/>
              </a:ext>
            </a:extLst>
          </p:cNvPr>
          <p:cNvSpPr/>
          <p:nvPr/>
        </p:nvSpPr>
        <p:spPr>
          <a:xfrm>
            <a:off x="8825838" y="4804232"/>
            <a:ext cx="867366" cy="297484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5700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59B4986-9A34-5146-B689-ABC2D03F9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41670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de-CH" sz="3000" b="1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7DE5D7-70AA-424E-BBE3-8655661BDF2C}"/>
              </a:ext>
            </a:extLst>
          </p:cNvPr>
          <p:cNvSpPr txBox="1"/>
          <p:nvPr/>
        </p:nvSpPr>
        <p:spPr>
          <a:xfrm>
            <a:off x="-1113905" y="-3225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AE0F721-CAC0-C549-AEEC-2690546E0110}"/>
              </a:ext>
            </a:extLst>
          </p:cNvPr>
          <p:cNvSpPr txBox="1"/>
          <p:nvPr/>
        </p:nvSpPr>
        <p:spPr>
          <a:xfrm>
            <a:off x="5137265" y="-385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015C8C-BC57-C449-9FB1-D4DF95FC8590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/>
              <a:t>Wärmeverbund Twann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DC4B29-EDC1-3145-BF7F-871CC97BAB53}"/>
              </a:ext>
            </a:extLst>
          </p:cNvPr>
          <p:cNvSpPr/>
          <p:nvPr/>
        </p:nvSpPr>
        <p:spPr>
          <a:xfrm>
            <a:off x="1081710" y="191782"/>
            <a:ext cx="97905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600" dirty="0"/>
              <a:t>Möglicher Verlauf einer </a:t>
            </a:r>
            <a:r>
              <a:rPr lang="de-CH" sz="3600" dirty="0" err="1"/>
              <a:t>Ferwärmeleitung</a:t>
            </a:r>
            <a:r>
              <a:rPr lang="de-CH" sz="3600" dirty="0"/>
              <a:t> </a:t>
            </a:r>
            <a:r>
              <a:rPr lang="fr-CH" sz="3600" dirty="0"/>
              <a:t>in Twann </a:t>
            </a:r>
            <a:endParaRPr lang="de-CH" sz="36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9462DF9-A325-124B-BCEB-6A4A735D8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510" y="1706633"/>
            <a:ext cx="6034886" cy="4087561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47119E4-D5B7-884A-8D85-E9EDF915DA4E}"/>
              </a:ext>
            </a:extLst>
          </p:cNvPr>
          <p:cNvSpPr/>
          <p:nvPr/>
        </p:nvSpPr>
        <p:spPr>
          <a:xfrm>
            <a:off x="1163780" y="838795"/>
            <a:ext cx="965427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de-CH" sz="2600" dirty="0"/>
              <a:t>In Abhängigkeit einer genügend hohen zu verkaufenden </a:t>
            </a:r>
            <a:r>
              <a:rPr lang="de-CH" sz="2600" dirty="0" err="1"/>
              <a:t>Engergiemenge</a:t>
            </a:r>
            <a:r>
              <a:rPr lang="de-CH" sz="2600" dirty="0"/>
              <a:t>/km (Energiedichte)</a:t>
            </a:r>
          </a:p>
        </p:txBody>
      </p:sp>
    </p:spTree>
    <p:extLst>
      <p:ext uri="{BB962C8B-B14F-4D97-AF65-F5344CB8AC3E}">
        <p14:creationId xmlns:p14="http://schemas.microsoft.com/office/powerpoint/2010/main" val="3485781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59B4986-9A34-5146-B689-ABC2D03F9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41670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de-CH" sz="3000" b="1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7DE5D7-70AA-424E-BBE3-8655661BDF2C}"/>
              </a:ext>
            </a:extLst>
          </p:cNvPr>
          <p:cNvSpPr txBox="1"/>
          <p:nvPr/>
        </p:nvSpPr>
        <p:spPr>
          <a:xfrm>
            <a:off x="-1113905" y="-3225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AE0F721-CAC0-C549-AEEC-2690546E0110}"/>
              </a:ext>
            </a:extLst>
          </p:cNvPr>
          <p:cNvSpPr txBox="1"/>
          <p:nvPr/>
        </p:nvSpPr>
        <p:spPr>
          <a:xfrm>
            <a:off x="5137265" y="-385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015C8C-BC57-C449-9FB1-D4DF95FC8590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/>
              <a:t>Wärmeverbund Twann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DC4B29-EDC1-3145-BF7F-871CC97BAB53}"/>
              </a:ext>
            </a:extLst>
          </p:cNvPr>
          <p:cNvSpPr/>
          <p:nvPr/>
        </p:nvSpPr>
        <p:spPr>
          <a:xfrm>
            <a:off x="1081710" y="191782"/>
            <a:ext cx="80089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600" dirty="0"/>
              <a:t>Interessierte Gebäudebesitzer </a:t>
            </a:r>
            <a:r>
              <a:rPr lang="de-CH" sz="2000" dirty="0"/>
              <a:t>           </a:t>
            </a:r>
            <a:r>
              <a:rPr lang="de-CH" sz="1600" dirty="0"/>
              <a:t>Stand 07.11.2019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6A88DC-A328-8C4A-8E14-B7E65FF20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944" y="828969"/>
            <a:ext cx="7217664" cy="4932935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980721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59B4986-9A34-5146-B689-ABC2D03F9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41670"/>
          </a:xfrm>
          <a:solidFill>
            <a:schemeClr val="bg1">
              <a:alpha val="67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rmAutofit/>
          </a:bodyPr>
          <a:lstStyle/>
          <a:p>
            <a:endParaRPr lang="de-CH" sz="4900" b="1" dirty="0"/>
          </a:p>
        </p:txBody>
      </p:sp>
      <p:pic>
        <p:nvPicPr>
          <p:cNvPr id="9" name="Média en ligne 8" descr="1080p">
            <a:hlinkClick r:id="" action="ppaction://media"/>
            <a:extLst>
              <a:ext uri="{FF2B5EF4-FFF2-40B4-BE49-F238E27FC236}">
                <a16:creationId xmlns:a16="http://schemas.microsoft.com/office/drawing/2014/main" id="{2AE9D9DB-4C31-8243-9484-59A2276CB3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024" y="605033"/>
            <a:ext cx="10224655" cy="5439641"/>
          </a:xfrm>
          <a:prstGeom prst="rect">
            <a:avLst/>
          </a:prstGeom>
          <a:effectLst>
            <a:softEdge rad="266700"/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2557795-5A20-AC44-A5F3-24F902A1F7D4}"/>
              </a:ext>
            </a:extLst>
          </p:cNvPr>
          <p:cNvSpPr txBox="1"/>
          <p:nvPr/>
        </p:nvSpPr>
        <p:spPr>
          <a:xfrm>
            <a:off x="3086792" y="2078182"/>
            <a:ext cx="60184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6000" dirty="0">
                <a:latin typeface="+mj-lt"/>
                <a:ea typeface="+mj-ea"/>
                <a:cs typeface="+mj-cs"/>
              </a:rPr>
              <a:t>Ein klassischer Wärmeverbund einfach erklärt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43A103-A7E1-4242-A5D4-9780C0F9A089}"/>
              </a:ext>
            </a:extLst>
          </p:cNvPr>
          <p:cNvSpPr/>
          <p:nvPr/>
        </p:nvSpPr>
        <p:spPr>
          <a:xfrm>
            <a:off x="9839929" y="900591"/>
            <a:ext cx="10262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Video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bac.ch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7DE5D7-70AA-424E-BBE3-8655661BDF2C}"/>
              </a:ext>
            </a:extLst>
          </p:cNvPr>
          <p:cNvSpPr txBox="1"/>
          <p:nvPr/>
        </p:nvSpPr>
        <p:spPr>
          <a:xfrm>
            <a:off x="-1113905" y="-3225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AE0F721-CAC0-C549-AEEC-2690546E0110}"/>
              </a:ext>
            </a:extLst>
          </p:cNvPr>
          <p:cNvSpPr txBox="1"/>
          <p:nvPr/>
        </p:nvSpPr>
        <p:spPr>
          <a:xfrm>
            <a:off x="5137265" y="-385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015C8C-BC57-C449-9FB1-D4DF95FC8590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 dirty="0"/>
              <a:t>Wärmeverbund Twann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21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77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59B4986-9A34-5146-B689-ABC2D03F9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41670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fr-CH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br>
              <a:rPr lang="fr-CH" dirty="0">
                <a:solidFill>
                  <a:schemeClr val="bg1"/>
                </a:solidFill>
              </a:rPr>
            </a:br>
            <a:br>
              <a:rPr lang="fr-CH" dirty="0">
                <a:solidFill>
                  <a:schemeClr val="bg1"/>
                </a:solidFill>
              </a:rPr>
            </a:br>
            <a:br>
              <a:rPr lang="fr-CH" dirty="0">
                <a:solidFill>
                  <a:schemeClr val="bg1"/>
                </a:solidFill>
              </a:rPr>
            </a:br>
            <a:br>
              <a:rPr lang="fr-CH" dirty="0">
                <a:solidFill>
                  <a:schemeClr val="bg1"/>
                </a:solidFill>
              </a:rPr>
            </a:br>
            <a:br>
              <a:rPr lang="fr-CH" dirty="0"/>
            </a:br>
            <a:r>
              <a:rPr lang="de-CH" sz="3000" b="1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7DE5D7-70AA-424E-BBE3-8655661BDF2C}"/>
              </a:ext>
            </a:extLst>
          </p:cNvPr>
          <p:cNvSpPr txBox="1"/>
          <p:nvPr/>
        </p:nvSpPr>
        <p:spPr>
          <a:xfrm>
            <a:off x="-1113905" y="-3225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AE0F721-CAC0-C549-AEEC-2690546E0110}"/>
              </a:ext>
            </a:extLst>
          </p:cNvPr>
          <p:cNvSpPr txBox="1"/>
          <p:nvPr/>
        </p:nvSpPr>
        <p:spPr>
          <a:xfrm>
            <a:off x="5137265" y="-385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015C8C-BC57-C449-9FB1-D4DF95FC8590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 dirty="0"/>
              <a:t>Wärmeverbund Twann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DC4B29-EDC1-3145-BF7F-871CC97BAB53}"/>
              </a:ext>
            </a:extLst>
          </p:cNvPr>
          <p:cNvSpPr/>
          <p:nvPr/>
        </p:nvSpPr>
        <p:spPr>
          <a:xfrm>
            <a:off x="1081710" y="191782"/>
            <a:ext cx="6663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3600" dirty="0"/>
              <a:t>Die Kehrseite der Medaille.... </a:t>
            </a:r>
            <a:r>
              <a:rPr lang="fr-CH" sz="3600" dirty="0">
                <a:solidFill>
                  <a:schemeClr val="bg1"/>
                </a:solidFill>
              </a:rPr>
              <a:t>🤨</a:t>
            </a:r>
            <a:endParaRPr lang="de-CH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E8E815-13DC-4144-A9C4-AA3800361B3F}"/>
              </a:ext>
            </a:extLst>
          </p:cNvPr>
          <p:cNvSpPr/>
          <p:nvPr/>
        </p:nvSpPr>
        <p:spPr>
          <a:xfrm>
            <a:off x="5665695" y="4992153"/>
            <a:ext cx="5307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/>
              <a:t>😃  ...mais ça vaut le coup!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97DE91A-A930-6D48-85A1-EA7FA8B56FD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8000"/>
          </a:blip>
          <a:stretch>
            <a:fillRect/>
          </a:stretch>
        </p:blipFill>
        <p:spPr>
          <a:xfrm>
            <a:off x="3412098" y="1039091"/>
            <a:ext cx="5035736" cy="3776802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1261799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58296"/>
          </a:xfrm>
          <a:solidFill>
            <a:schemeClr val="bg1">
              <a:alpha val="80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rmAutofit/>
          </a:bodyPr>
          <a:lstStyle/>
          <a:p>
            <a:r>
              <a:rPr lang="de-CH" dirty="0"/>
              <a:t>Danke für die</a:t>
            </a:r>
            <a:br>
              <a:rPr lang="de-CH" dirty="0"/>
            </a:br>
            <a:r>
              <a:rPr lang="de-CH" dirty="0"/>
              <a:t>Aufmerksamkeit</a:t>
            </a:r>
            <a:endParaRPr lang="de-CH" sz="49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70794D-9872-3344-BAB4-C8CC75AB63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8000"/>
          </a:blip>
          <a:stretch>
            <a:fillRect/>
          </a:stretch>
        </p:blipFill>
        <p:spPr>
          <a:xfrm>
            <a:off x="8637259" y="4285130"/>
            <a:ext cx="2523799" cy="141821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86844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58296"/>
          </a:xfrm>
          <a:solidFill>
            <a:schemeClr val="bg1">
              <a:alpha val="80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rmAutofit/>
          </a:bodyPr>
          <a:lstStyle/>
          <a:p>
            <a:r>
              <a:rPr lang="de-CH" dirty="0"/>
              <a:t>Folgen: Backup </a:t>
            </a:r>
            <a:r>
              <a:rPr lang="de-CH" dirty="0" err="1"/>
              <a:t>Slides</a:t>
            </a:r>
            <a:endParaRPr lang="de-CH" sz="49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70794D-9872-3344-BAB4-C8CC75AB63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8000"/>
          </a:blip>
          <a:stretch>
            <a:fillRect/>
          </a:stretch>
        </p:blipFill>
        <p:spPr>
          <a:xfrm>
            <a:off x="8637259" y="4285130"/>
            <a:ext cx="2523799" cy="141821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6720849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25089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Autofit/>
          </a:bodyPr>
          <a:lstStyle/>
          <a:p>
            <a:pPr algn="l"/>
            <a:r>
              <a:rPr lang="de-CH" sz="3000" b="1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05C70-5087-3C4D-B1D6-AE9AD6874A78}"/>
              </a:ext>
            </a:extLst>
          </p:cNvPr>
          <p:cNvSpPr/>
          <p:nvPr/>
        </p:nvSpPr>
        <p:spPr>
          <a:xfrm>
            <a:off x="4830277" y="520850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074B5-5582-8043-8E6B-537A0E42B21D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 dirty="0"/>
              <a:t>Wärmeverbund Twann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EBDF9-865B-EC4B-8F51-CE8DABEE8932}"/>
              </a:ext>
            </a:extLst>
          </p:cNvPr>
          <p:cNvSpPr/>
          <p:nvPr/>
        </p:nvSpPr>
        <p:spPr>
          <a:xfrm>
            <a:off x="1081710" y="191782"/>
            <a:ext cx="9579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600" b="1" dirty="0"/>
              <a:t>Nachfolgende Optionen werden näher abgeklärt:</a:t>
            </a:r>
            <a:endParaRPr lang="fr-FR" sz="36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0557878-E849-BC46-88C9-F40A2745807C}"/>
              </a:ext>
            </a:extLst>
          </p:cNvPr>
          <p:cNvSpPr txBox="1"/>
          <p:nvPr/>
        </p:nvSpPr>
        <p:spPr>
          <a:xfrm>
            <a:off x="1429792" y="1055672"/>
            <a:ext cx="9231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u="sng" dirty="0"/>
              <a:t>Variante: Zentrale Wärmepumpe am See + Kältenetz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50D8B16-29F7-5F4A-855E-2CAFD2054D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8000"/>
          </a:blip>
          <a:stretch>
            <a:fillRect/>
          </a:stretch>
        </p:blipFill>
        <p:spPr>
          <a:xfrm>
            <a:off x="1219200" y="1460976"/>
            <a:ext cx="9703725" cy="43413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11C3AF3-3781-9142-80DE-CAF113BDE3D9}"/>
              </a:ext>
            </a:extLst>
          </p:cNvPr>
          <p:cNvSpPr txBox="1"/>
          <p:nvPr/>
        </p:nvSpPr>
        <p:spPr>
          <a:xfrm>
            <a:off x="2616198" y="3835400"/>
            <a:ext cx="2470151" cy="230832"/>
          </a:xfrm>
          <a:prstGeom prst="rect">
            <a:avLst/>
          </a:prstGeom>
          <a:solidFill>
            <a:srgbClr val="F6F6F6"/>
          </a:solidFill>
        </p:spPr>
        <p:txBody>
          <a:bodyPr wrap="square" rtlCol="0">
            <a:spAutoFit/>
          </a:bodyPr>
          <a:lstStyle/>
          <a:p>
            <a:r>
              <a:rPr lang="de-CH" sz="900" dirty="0"/>
              <a:t>Pumpenwerk                      Zentrale Wärmepumpe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4E6B0C33-8CA3-3342-86DB-751AF29EBC1E}"/>
              </a:ext>
            </a:extLst>
          </p:cNvPr>
          <p:cNvSpPr/>
          <p:nvPr/>
        </p:nvSpPr>
        <p:spPr>
          <a:xfrm>
            <a:off x="2302329" y="1828800"/>
            <a:ext cx="1339230" cy="2367643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b="1" dirty="0">
                <a:solidFill>
                  <a:schemeClr val="tx1"/>
                </a:solidFill>
              </a:rPr>
              <a:t>ARA-</a:t>
            </a:r>
            <a:r>
              <a:rPr lang="fr-FR" sz="1400" b="1" dirty="0" err="1">
                <a:solidFill>
                  <a:schemeClr val="tx1"/>
                </a:solidFill>
              </a:rPr>
              <a:t>Gelände</a:t>
            </a:r>
            <a:endParaRPr lang="fr-FR" sz="1400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7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25089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Autofit/>
          </a:bodyPr>
          <a:lstStyle/>
          <a:p>
            <a:pPr algn="l"/>
            <a:r>
              <a:rPr lang="de-CH" sz="3000" b="1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05C70-5087-3C4D-B1D6-AE9AD6874A78}"/>
              </a:ext>
            </a:extLst>
          </p:cNvPr>
          <p:cNvSpPr/>
          <p:nvPr/>
        </p:nvSpPr>
        <p:spPr>
          <a:xfrm>
            <a:off x="5357813" y="520850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074B5-5582-8043-8E6B-537A0E42B21D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 dirty="0"/>
              <a:t>Wärmeverbund Twann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EBDF9-865B-EC4B-8F51-CE8DABEE8932}"/>
              </a:ext>
            </a:extLst>
          </p:cNvPr>
          <p:cNvSpPr/>
          <p:nvPr/>
        </p:nvSpPr>
        <p:spPr>
          <a:xfrm>
            <a:off x="1081710" y="191782"/>
            <a:ext cx="9579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600" b="1" dirty="0"/>
              <a:t>Nachfolgende Optionen werden näher abgeklärt:</a:t>
            </a:r>
            <a:endParaRPr lang="fr-FR" sz="36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0557878-E849-BC46-88C9-F40A2745807C}"/>
              </a:ext>
            </a:extLst>
          </p:cNvPr>
          <p:cNvSpPr txBox="1"/>
          <p:nvPr/>
        </p:nvSpPr>
        <p:spPr>
          <a:xfrm>
            <a:off x="1429792" y="1055672"/>
            <a:ext cx="9231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u="sng" dirty="0"/>
              <a:t>Option 2: Grundprinzip Seewasser zum dezentralen Heizen + Kühlen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F0C98E-FF22-544E-93B8-B2907D3FFBA7}"/>
              </a:ext>
            </a:extLst>
          </p:cNvPr>
          <p:cNvSpPr/>
          <p:nvPr/>
        </p:nvSpPr>
        <p:spPr>
          <a:xfrm>
            <a:off x="8115105" y="5802328"/>
            <a:ext cx="2807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waermeverbund-domatems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8653E08B-08D2-0241-B730-665EC29D3E91}"/>
              </a:ext>
            </a:extLst>
          </p:cNvPr>
          <p:cNvSpPr/>
          <p:nvPr/>
        </p:nvSpPr>
        <p:spPr>
          <a:xfrm>
            <a:off x="6573251" y="2919046"/>
            <a:ext cx="3133454" cy="181769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A8CD9FA-7D1B-594A-BA91-7B1746772D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2033529" y="1715252"/>
            <a:ext cx="7872378" cy="4087075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8015EAB-AB92-A44D-BAAF-F9027009A4B4}"/>
              </a:ext>
            </a:extLst>
          </p:cNvPr>
          <p:cNvSpPr/>
          <p:nvPr/>
        </p:nvSpPr>
        <p:spPr>
          <a:xfrm>
            <a:off x="8695827" y="2336409"/>
            <a:ext cx="14562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b="1" dirty="0"/>
              <a:t>ARA-Gelände</a:t>
            </a:r>
          </a:p>
          <a:p>
            <a:pPr algn="ctr"/>
            <a:r>
              <a:rPr lang="de-CH" b="1" dirty="0"/>
              <a:t>Pumpwerk</a:t>
            </a:r>
          </a:p>
        </p:txBody>
      </p:sp>
    </p:spTree>
    <p:extLst>
      <p:ext uri="{BB962C8B-B14F-4D97-AF65-F5344CB8AC3E}">
        <p14:creationId xmlns:p14="http://schemas.microsoft.com/office/powerpoint/2010/main" val="3458333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1D7DE5D7-70AA-424E-BBE3-8655661BDF2C}"/>
              </a:ext>
            </a:extLst>
          </p:cNvPr>
          <p:cNvSpPr txBox="1"/>
          <p:nvPr/>
        </p:nvSpPr>
        <p:spPr>
          <a:xfrm>
            <a:off x="-1113905" y="-3225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AE0F721-CAC0-C549-AEEC-2690546E0110}"/>
              </a:ext>
            </a:extLst>
          </p:cNvPr>
          <p:cNvSpPr txBox="1"/>
          <p:nvPr/>
        </p:nvSpPr>
        <p:spPr>
          <a:xfrm>
            <a:off x="5137265" y="-385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10D7579-0D76-A74D-97CA-87023EFCFC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" name="Picture 4" descr="Frau_mit_Picassobild">
            <a:extLst>
              <a:ext uri="{FF2B5EF4-FFF2-40B4-BE49-F238E27FC236}">
                <a16:creationId xmlns:a16="http://schemas.microsoft.com/office/drawing/2014/main" id="{289A84FC-759C-134A-AF51-09920C77E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26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179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25089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Autofit/>
          </a:bodyPr>
          <a:lstStyle/>
          <a:p>
            <a:pPr algn="l"/>
            <a:r>
              <a:rPr lang="de-CH" sz="3000" b="1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05C70-5087-3C4D-B1D6-AE9AD6874A78}"/>
              </a:ext>
            </a:extLst>
          </p:cNvPr>
          <p:cNvSpPr/>
          <p:nvPr/>
        </p:nvSpPr>
        <p:spPr>
          <a:xfrm>
            <a:off x="4830277" y="520850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074B5-5582-8043-8E6B-537A0E42B21D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 dirty="0"/>
              <a:t>Wärmeverbund Twann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EBDF9-865B-EC4B-8F51-CE8DABEE8932}"/>
              </a:ext>
            </a:extLst>
          </p:cNvPr>
          <p:cNvSpPr/>
          <p:nvPr/>
        </p:nvSpPr>
        <p:spPr>
          <a:xfrm>
            <a:off x="1081710" y="191782"/>
            <a:ext cx="27077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600" b="1" dirty="0"/>
              <a:t>Grundprinzip</a:t>
            </a:r>
            <a:endParaRPr lang="fr-FR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F0C98E-FF22-544E-93B8-B2907D3FFBA7}"/>
              </a:ext>
            </a:extLst>
          </p:cNvPr>
          <p:cNvSpPr/>
          <p:nvPr/>
        </p:nvSpPr>
        <p:spPr>
          <a:xfrm>
            <a:off x="8115105" y="5802328"/>
            <a:ext cx="2807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waermeverbund-domatems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666B536-A0B5-B34F-AF83-65CE23DE02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590120" y="961905"/>
            <a:ext cx="8840618" cy="5025089"/>
          </a:xfrm>
          <a:prstGeom prst="rect">
            <a:avLst/>
          </a:prstGeom>
          <a:effectLst>
            <a:softEdge rad="469900"/>
          </a:effectLst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8653E08B-08D2-0241-B730-665EC29D3E91}"/>
              </a:ext>
            </a:extLst>
          </p:cNvPr>
          <p:cNvSpPr/>
          <p:nvPr/>
        </p:nvSpPr>
        <p:spPr>
          <a:xfrm rot="20165097">
            <a:off x="3197560" y="3333730"/>
            <a:ext cx="1440481" cy="108737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  <a:p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015EAB-AB92-A44D-BAAF-F9027009A4B4}"/>
              </a:ext>
            </a:extLst>
          </p:cNvPr>
          <p:cNvSpPr/>
          <p:nvPr/>
        </p:nvSpPr>
        <p:spPr>
          <a:xfrm>
            <a:off x="2146938" y="3971821"/>
            <a:ext cx="1268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b="1" dirty="0" err="1"/>
              <a:t>Heizentrale</a:t>
            </a:r>
            <a:endParaRPr lang="de-CH" b="1" dirty="0"/>
          </a:p>
        </p:txBody>
      </p:sp>
    </p:spTree>
    <p:extLst>
      <p:ext uri="{BB962C8B-B14F-4D97-AF65-F5344CB8AC3E}">
        <p14:creationId xmlns:p14="http://schemas.microsoft.com/office/powerpoint/2010/main" val="1895914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59B4986-9A34-5146-B689-ABC2D03F9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41670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de-CH" sz="3000" b="1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7DE5D7-70AA-424E-BBE3-8655661BDF2C}"/>
              </a:ext>
            </a:extLst>
          </p:cNvPr>
          <p:cNvSpPr txBox="1"/>
          <p:nvPr/>
        </p:nvSpPr>
        <p:spPr>
          <a:xfrm>
            <a:off x="-1113905" y="-3225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AE0F721-CAC0-C549-AEEC-2690546E0110}"/>
              </a:ext>
            </a:extLst>
          </p:cNvPr>
          <p:cNvSpPr txBox="1"/>
          <p:nvPr/>
        </p:nvSpPr>
        <p:spPr>
          <a:xfrm>
            <a:off x="5137265" y="-385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015C8C-BC57-C449-9FB1-D4DF95FC8590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/>
              <a:t>Wärmeverbund Twann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DC4B29-EDC1-3145-BF7F-871CC97BAB53}"/>
              </a:ext>
            </a:extLst>
          </p:cNvPr>
          <p:cNvSpPr/>
          <p:nvPr/>
        </p:nvSpPr>
        <p:spPr>
          <a:xfrm>
            <a:off x="1081710" y="191782"/>
            <a:ext cx="53481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600" b="1" dirty="0"/>
              <a:t>Die Vorteile auf einen Blick</a:t>
            </a:r>
            <a:endParaRPr lang="de-CH" sz="36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62B6B21-DA69-7841-A0FF-5E9071074E4D}"/>
              </a:ext>
            </a:extLst>
          </p:cNvPr>
          <p:cNvSpPr txBox="1"/>
          <p:nvPr/>
        </p:nvSpPr>
        <p:spPr>
          <a:xfrm>
            <a:off x="1429792" y="1055672"/>
            <a:ext cx="9231848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000" b="1" dirty="0"/>
              <a:t>Sinnvoll, einfach, umweltverträglich und und zuverlässig!</a:t>
            </a:r>
          </a:p>
          <a:p>
            <a:endParaRPr lang="de-CH" sz="2000" b="1" dirty="0"/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sz="2200" dirty="0"/>
              <a:t>Für die Kunden weitgehend </a:t>
            </a:r>
            <a:r>
              <a:rPr lang="de-CH" sz="2200" b="1" dirty="0"/>
              <a:t>wartungsfrei</a:t>
            </a:r>
            <a:endParaRPr lang="de-CH" sz="2200" dirty="0"/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sz="2200" dirty="0"/>
              <a:t>Installationen benötigen </a:t>
            </a:r>
            <a:r>
              <a:rPr lang="de-CH" sz="2200" b="1" dirty="0"/>
              <a:t>sehr wenig Platz</a:t>
            </a:r>
            <a:r>
              <a:rPr lang="de-CH" sz="2200" dirty="0"/>
              <a:t>:</a:t>
            </a:r>
            <a:br>
              <a:rPr lang="de-CH" sz="2200" dirty="0"/>
            </a:br>
            <a:r>
              <a:rPr lang="de-CH" sz="2200" dirty="0"/>
              <a:t>Ein Heizkessel, Öltank und Kamin entfällt 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sz="2200" b="1" dirty="0"/>
              <a:t>CO2 neutral</a:t>
            </a:r>
            <a:r>
              <a:rPr lang="de-CH" sz="2200" dirty="0"/>
              <a:t>, kein Schadstoffausstoss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sz="2200" dirty="0"/>
              <a:t>Ermöglicht sinnvolle </a:t>
            </a:r>
            <a:r>
              <a:rPr lang="de-CH" sz="2200" b="1" dirty="0"/>
              <a:t>Nutzung regionaler Ressourcen</a:t>
            </a:r>
            <a:endParaRPr lang="de-CH" sz="2200" dirty="0"/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sz="2200" dirty="0"/>
              <a:t>Ist für </a:t>
            </a:r>
            <a:r>
              <a:rPr lang="de-CH" sz="2200" b="1" dirty="0"/>
              <a:t>jedes Heizsystem anwendbar</a:t>
            </a:r>
            <a:r>
              <a:rPr lang="de-CH" sz="2200" dirty="0"/>
              <a:t>:</a:t>
            </a:r>
            <a:br>
              <a:rPr lang="de-CH" sz="2200" dirty="0"/>
            </a:br>
            <a:r>
              <a:rPr lang="de-CH" sz="2200" dirty="0"/>
              <a:t>schnelle und einfache Umstellung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sz="2200" dirty="0"/>
              <a:t>Gewährleistet eine maximale </a:t>
            </a:r>
            <a:r>
              <a:rPr lang="de-CH" sz="2200" b="1" dirty="0"/>
              <a:t>Betriebssicherheit</a:t>
            </a:r>
            <a:endParaRPr lang="de-CH" sz="2200" dirty="0"/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sz="2200" dirty="0"/>
              <a:t>Ist</a:t>
            </a:r>
            <a:r>
              <a:rPr lang="de-CH" sz="2200" b="1" dirty="0"/>
              <a:t> lärm- und geruchsfrei</a:t>
            </a:r>
            <a:br>
              <a:rPr lang="de-CH" sz="2000" dirty="0"/>
            </a:br>
            <a:endParaRPr lang="de-CH" sz="2000" dirty="0"/>
          </a:p>
        </p:txBody>
      </p:sp>
      <p:pic>
        <p:nvPicPr>
          <p:cNvPr id="16" name="Picture 11" descr="betrübter Leui">
            <a:extLst>
              <a:ext uri="{FF2B5EF4-FFF2-40B4-BE49-F238E27FC236}">
                <a16:creationId xmlns:a16="http://schemas.microsoft.com/office/drawing/2014/main" id="{9DC75902-BA1E-7343-A693-DF85308A1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39914" y="1730973"/>
            <a:ext cx="2822293" cy="3871804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256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59B4986-9A34-5146-B689-ABC2D03F9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41670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de-CH" sz="3000" b="1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7DE5D7-70AA-424E-BBE3-8655661BDF2C}"/>
              </a:ext>
            </a:extLst>
          </p:cNvPr>
          <p:cNvSpPr txBox="1"/>
          <p:nvPr/>
        </p:nvSpPr>
        <p:spPr>
          <a:xfrm>
            <a:off x="-1113905" y="-32253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AE0F721-CAC0-C549-AEEC-2690546E0110}"/>
              </a:ext>
            </a:extLst>
          </p:cNvPr>
          <p:cNvSpPr txBox="1"/>
          <p:nvPr/>
        </p:nvSpPr>
        <p:spPr>
          <a:xfrm>
            <a:off x="5137265" y="-38571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015C8C-BC57-C449-9FB1-D4DF95FC8590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/>
              <a:t>Wärmeverbund Twann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DC4B29-EDC1-3145-BF7F-871CC97BAB53}"/>
              </a:ext>
            </a:extLst>
          </p:cNvPr>
          <p:cNvSpPr/>
          <p:nvPr/>
        </p:nvSpPr>
        <p:spPr>
          <a:xfrm>
            <a:off x="1081710" y="191782"/>
            <a:ext cx="8525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altLang="fr-FR" sz="3600" b="1" dirty="0"/>
              <a:t>Vorteile der erneuerbaren Wärmeverbunde</a:t>
            </a:r>
            <a:endParaRPr lang="de-CH" sz="3600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AA0B51F1-9FED-9E4F-A087-95E9B2EE7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914" y="587973"/>
            <a:ext cx="9417050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de-CH" altLang="fr-FR" sz="2600" b="1" dirty="0">
                <a:latin typeface="+mn-lt"/>
              </a:rPr>
            </a:br>
            <a:r>
              <a:rPr lang="de-CH" altLang="fr-FR" sz="2600" dirty="0">
                <a:latin typeface="+mn-lt"/>
              </a:rPr>
              <a:t>Fossile Energien verursacht </a:t>
            </a:r>
            <a:r>
              <a:rPr lang="de-CH" altLang="fr-FR" sz="2600" b="1" dirty="0">
                <a:latin typeface="+mn-lt"/>
              </a:rPr>
              <a:t>gigantischen Kapitalabfluss ins Ausland</a:t>
            </a:r>
            <a:r>
              <a:rPr lang="de-CH" altLang="fr-FR" sz="2600" dirty="0">
                <a:latin typeface="+mn-lt"/>
              </a:rPr>
              <a:t>.</a:t>
            </a:r>
            <a:endParaRPr lang="de-DE" altLang="fr-FR" sz="2600" dirty="0">
              <a:latin typeface="+mn-lt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21512561-D64F-F94A-BDE7-E4244CED3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781" y="1600786"/>
            <a:ext cx="8382000" cy="31067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Tx/>
              <a:buNone/>
            </a:pPr>
            <a:endParaRPr lang="de-CH" altLang="fr-FR" sz="1400" dirty="0"/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altLang="fr-FR" dirty="0"/>
              <a:t>CH: </a:t>
            </a:r>
            <a:r>
              <a:rPr lang="de-CH" altLang="fr-FR" b="1" dirty="0"/>
              <a:t>Rund 12 Milliarden Liter/Jahr Heizöl, Benzin, Diesel</a:t>
            </a:r>
          </a:p>
          <a:p>
            <a:pPr marL="342900" indent="-342900" algn="l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altLang="fr-FR" dirty="0"/>
              <a:t>Bei einer Ölpreiserhöhung von 15 Rappen pro Liter</a:t>
            </a:r>
            <a:br>
              <a:rPr lang="de-CH" altLang="fr-FR" dirty="0"/>
            </a:br>
            <a:r>
              <a:rPr lang="de-CH" altLang="fr-FR" dirty="0"/>
              <a:t>=&gt; </a:t>
            </a:r>
            <a:r>
              <a:rPr lang="de-CH" altLang="fr-FR" dirty="0">
                <a:sym typeface="Wingdings" pitchFamily="2" charset="2"/>
              </a:rPr>
              <a:t> Zusätzlicher Kapitalabfluss: </a:t>
            </a:r>
            <a:br>
              <a:rPr lang="de-CH" altLang="fr-FR" dirty="0">
                <a:sym typeface="Wingdings" pitchFamily="2" charset="2"/>
              </a:rPr>
            </a:br>
            <a:r>
              <a:rPr lang="de-CH" altLang="fr-FR" dirty="0">
                <a:sym typeface="Wingdings" pitchFamily="2" charset="2"/>
              </a:rPr>
              <a:t>      +1,8 Milliarden Franken in einem Jahr!</a:t>
            </a:r>
            <a:endParaRPr lang="de-DE" altLang="fr-FR" dirty="0"/>
          </a:p>
        </p:txBody>
      </p:sp>
      <p:pic>
        <p:nvPicPr>
          <p:cNvPr id="17" name="Picture 16" descr="Putin">
            <a:extLst>
              <a:ext uri="{FF2B5EF4-FFF2-40B4-BE49-F238E27FC236}">
                <a16:creationId xmlns:a16="http://schemas.microsoft.com/office/drawing/2014/main" id="{88265478-60DF-3A42-B0F7-0E9CA33DA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1" y="2465136"/>
            <a:ext cx="1693188" cy="2332182"/>
          </a:xfrm>
          <a:prstGeom prst="rect">
            <a:avLst/>
          </a:prstGeom>
          <a:noFill/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77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25089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Autofit/>
          </a:bodyPr>
          <a:lstStyle/>
          <a:p>
            <a:pPr algn="l"/>
            <a:r>
              <a:rPr lang="de-CH" sz="3000" b="1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05C70-5087-3C4D-B1D6-AE9AD6874A78}"/>
              </a:ext>
            </a:extLst>
          </p:cNvPr>
          <p:cNvSpPr/>
          <p:nvPr/>
        </p:nvSpPr>
        <p:spPr>
          <a:xfrm>
            <a:off x="4830277" y="520850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074B5-5582-8043-8E6B-537A0E42B21D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 dirty="0"/>
              <a:t>Wärmeverbund Twann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EBDF9-865B-EC4B-8F51-CE8DABEE8932}"/>
              </a:ext>
            </a:extLst>
          </p:cNvPr>
          <p:cNvSpPr/>
          <p:nvPr/>
        </p:nvSpPr>
        <p:spPr>
          <a:xfrm>
            <a:off x="1081710" y="191782"/>
            <a:ext cx="39748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600" b="1" dirty="0"/>
              <a:t>Wasser oder Feuer?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DDE78A-7606-604A-8340-D5278E647182}"/>
              </a:ext>
            </a:extLst>
          </p:cNvPr>
          <p:cNvSpPr txBox="1"/>
          <p:nvPr/>
        </p:nvSpPr>
        <p:spPr>
          <a:xfrm>
            <a:off x="1740952" y="2179487"/>
            <a:ext cx="923184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CH" sz="3600" u="sng" dirty="0"/>
          </a:p>
          <a:p>
            <a:pPr algn="ctr"/>
            <a:r>
              <a:rPr lang="fr-CH" sz="4000" dirty="0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💧</a:t>
            </a:r>
            <a:r>
              <a:rPr lang="fr-CH" sz="4000" dirty="0"/>
              <a:t> </a:t>
            </a:r>
            <a:r>
              <a:rPr lang="de-CH" sz="3800" b="1" dirty="0"/>
              <a:t>Seewasser</a:t>
            </a:r>
            <a:r>
              <a:rPr lang="de-CH" sz="3800" dirty="0"/>
              <a:t> versus </a:t>
            </a:r>
            <a:r>
              <a:rPr lang="de-CH" sz="3800" b="1" dirty="0"/>
              <a:t>Holzschnitzel </a:t>
            </a:r>
            <a:r>
              <a:rPr lang="fr-CH" sz="4000" dirty="0">
                <a:solidFill>
                  <a:schemeClr val="bg1">
                    <a:lumMod val="95000"/>
                  </a:schemeClr>
                </a:solidFill>
                <a:latin typeface="American Typewriter" panose="02090604020004020304" pitchFamily="18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🔥</a:t>
            </a:r>
            <a:endParaRPr lang="de-CH" sz="3800" b="1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de-CH" sz="3800" dirty="0"/>
          </a:p>
        </p:txBody>
      </p:sp>
      <p:pic>
        <p:nvPicPr>
          <p:cNvPr id="4098" name="Picture 2" descr="🔥">
            <a:extLst>
              <a:ext uri="{FF2B5EF4-FFF2-40B4-BE49-F238E27FC236}">
                <a16:creationId xmlns:a16="http://schemas.microsoft.com/office/drawing/2014/main" id="{0A3172F3-EFEC-504A-BD84-3BF4F50A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136525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💧">
            <a:extLst>
              <a:ext uri="{FF2B5EF4-FFF2-40B4-BE49-F238E27FC236}">
                <a16:creationId xmlns:a16="http://schemas.microsoft.com/office/drawing/2014/main" id="{19731D9B-0266-EF4C-B786-EF2D49A2C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-136525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🔥">
            <a:extLst>
              <a:ext uri="{FF2B5EF4-FFF2-40B4-BE49-F238E27FC236}">
                <a16:creationId xmlns:a16="http://schemas.microsoft.com/office/drawing/2014/main" id="{6AE911F9-6D74-804D-986B-E66B389B4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5875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💧">
            <a:extLst>
              <a:ext uri="{FF2B5EF4-FFF2-40B4-BE49-F238E27FC236}">
                <a16:creationId xmlns:a16="http://schemas.microsoft.com/office/drawing/2014/main" id="{8C069CA3-CBBE-D543-94AD-D6A6F6086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5875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16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25089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Autofit/>
          </a:bodyPr>
          <a:lstStyle/>
          <a:p>
            <a:pPr algn="l"/>
            <a:r>
              <a:rPr lang="de-CH" sz="3000" b="1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05C70-5087-3C4D-B1D6-AE9AD6874A78}"/>
              </a:ext>
            </a:extLst>
          </p:cNvPr>
          <p:cNvSpPr/>
          <p:nvPr/>
        </p:nvSpPr>
        <p:spPr>
          <a:xfrm>
            <a:off x="4830277" y="520850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074B5-5582-8043-8E6B-537A0E42B21D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 dirty="0"/>
              <a:t>Wärmeverbund Twann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EBDF9-865B-EC4B-8F51-CE8DABEE8932}"/>
              </a:ext>
            </a:extLst>
          </p:cNvPr>
          <p:cNvSpPr/>
          <p:nvPr/>
        </p:nvSpPr>
        <p:spPr>
          <a:xfrm>
            <a:off x="1081710" y="191782"/>
            <a:ext cx="10342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600" b="1" dirty="0" err="1"/>
              <a:t>Für</a:t>
            </a:r>
            <a:r>
              <a:rPr lang="de-CH" sz="3600" b="1" dirty="0"/>
              <a:t> </a:t>
            </a:r>
            <a:r>
              <a:rPr lang="de-CH" sz="3600" b="1" dirty="0" err="1"/>
              <a:t>Fernwärme</a:t>
            </a:r>
            <a:r>
              <a:rPr lang="de-CH" sz="3600" b="1" dirty="0"/>
              <a:t> nutzbare erneuerbare </a:t>
            </a:r>
            <a:r>
              <a:rPr lang="de-CH" sz="3600" b="1" dirty="0" err="1"/>
              <a:t>Wärmequellen</a:t>
            </a:r>
            <a:endParaRPr lang="de-CH" sz="3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2A7336-08F8-A64B-AEB3-975FF36BBA22}"/>
              </a:ext>
            </a:extLst>
          </p:cNvPr>
          <p:cNvSpPr/>
          <p:nvPr/>
        </p:nvSpPr>
        <p:spPr>
          <a:xfrm>
            <a:off x="4761999" y="5393174"/>
            <a:ext cx="6123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©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Weissbuch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Fernwärme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Verband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Fernwärme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CH 2019)  / EWL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4FDB87A-D967-E54E-9162-B86DE1547D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7000"/>
          </a:blip>
          <a:stretch>
            <a:fillRect/>
          </a:stretch>
        </p:blipFill>
        <p:spPr>
          <a:xfrm>
            <a:off x="1912933" y="823485"/>
            <a:ext cx="8680450" cy="4573357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5A262CCD-4CC2-E248-AA4F-803A56AF58AC}"/>
              </a:ext>
            </a:extLst>
          </p:cNvPr>
          <p:cNvSpPr/>
          <p:nvPr/>
        </p:nvSpPr>
        <p:spPr>
          <a:xfrm>
            <a:off x="3333750" y="971550"/>
            <a:ext cx="2286000" cy="48960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B15DE31-8178-8142-AD33-1A76453BECAD}"/>
              </a:ext>
            </a:extLst>
          </p:cNvPr>
          <p:cNvSpPr/>
          <p:nvPr/>
        </p:nvSpPr>
        <p:spPr>
          <a:xfrm>
            <a:off x="7733509" y="2903247"/>
            <a:ext cx="2286000" cy="48960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8370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25089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Autofit/>
          </a:bodyPr>
          <a:lstStyle/>
          <a:p>
            <a:pPr algn="l"/>
            <a:r>
              <a:rPr lang="de-CH" sz="3000" b="1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05C70-5087-3C4D-B1D6-AE9AD6874A78}"/>
              </a:ext>
            </a:extLst>
          </p:cNvPr>
          <p:cNvSpPr/>
          <p:nvPr/>
        </p:nvSpPr>
        <p:spPr>
          <a:xfrm>
            <a:off x="4830277" y="520850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074B5-5582-8043-8E6B-537A0E42B21D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 dirty="0"/>
              <a:t>Wärmeverbund Twann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EBDF9-865B-EC4B-8F51-CE8DABEE8932}"/>
              </a:ext>
            </a:extLst>
          </p:cNvPr>
          <p:cNvSpPr/>
          <p:nvPr/>
        </p:nvSpPr>
        <p:spPr>
          <a:xfrm>
            <a:off x="1081710" y="191782"/>
            <a:ext cx="95510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3600" b="1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💧</a:t>
            </a:r>
            <a:r>
              <a:rPr lang="fr-CH" sz="3600" b="1" dirty="0"/>
              <a:t> Option 1: </a:t>
            </a:r>
            <a:r>
              <a:rPr lang="de-CH" sz="3600" b="1" dirty="0"/>
              <a:t>Seewasser basierter Wärmeverbund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DDE78A-7606-604A-8340-D5278E647182}"/>
              </a:ext>
            </a:extLst>
          </p:cNvPr>
          <p:cNvSpPr txBox="1"/>
          <p:nvPr/>
        </p:nvSpPr>
        <p:spPr>
          <a:xfrm>
            <a:off x="1429792" y="1055672"/>
            <a:ext cx="442790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2000" b="1" u="sng" dirty="0"/>
          </a:p>
          <a:p>
            <a:r>
              <a:rPr lang="de-CH" sz="2600" dirty="0"/>
              <a:t>Twann-</a:t>
            </a:r>
            <a:r>
              <a:rPr lang="de-CH" sz="2600" dirty="0" err="1"/>
              <a:t>Tüscherz</a:t>
            </a:r>
            <a:r>
              <a:rPr lang="de-CH" sz="2600" dirty="0"/>
              <a:t>  und die anderen </a:t>
            </a:r>
            <a:r>
              <a:rPr lang="de-CH" sz="2600" b="1" dirty="0"/>
              <a:t>Gemeinden</a:t>
            </a:r>
            <a:r>
              <a:rPr lang="de-CH" sz="2600" dirty="0"/>
              <a:t> um die CH-Seen herum...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CH" sz="2600" b="1" dirty="0"/>
              <a:t>benötigen 5 </a:t>
            </a:r>
            <a:r>
              <a:rPr lang="de-CH" sz="2600" b="1" dirty="0" err="1"/>
              <a:t>TWh</a:t>
            </a:r>
            <a:r>
              <a:rPr lang="de-CH" sz="2600" b="1" dirty="0"/>
              <a:t>/Jahr Wärme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CH" sz="2600" dirty="0"/>
              <a:t>während </a:t>
            </a:r>
            <a:r>
              <a:rPr lang="de-CH" sz="2600" b="1" dirty="0"/>
              <a:t>die Seen ein Energiepotenzial von 97 </a:t>
            </a:r>
            <a:r>
              <a:rPr lang="de-CH" sz="2600" b="1" dirty="0" err="1"/>
              <a:t>TWh</a:t>
            </a:r>
            <a:r>
              <a:rPr lang="de-CH" sz="2600" b="1" dirty="0"/>
              <a:t>/Jahr </a:t>
            </a:r>
            <a:r>
              <a:rPr lang="de-CH" sz="2600" dirty="0"/>
              <a:t>haben.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2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8B3AE58-7527-4B4A-9BF0-BE46563FF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6507" y="1309949"/>
            <a:ext cx="5095701" cy="37091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D3148B-B9B3-D04E-B128-1809C63C3AED}"/>
              </a:ext>
            </a:extLst>
          </p:cNvPr>
          <p:cNvSpPr/>
          <p:nvPr/>
        </p:nvSpPr>
        <p:spPr>
          <a:xfrm>
            <a:off x="6068290" y="5393174"/>
            <a:ext cx="4804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© </a:t>
            </a:r>
            <a:r>
              <a:rPr lang="fr-FR" dirty="0" err="1"/>
              <a:t>Weissbuch</a:t>
            </a:r>
            <a:r>
              <a:rPr lang="fr-FR" dirty="0"/>
              <a:t> </a:t>
            </a:r>
            <a:r>
              <a:rPr lang="fr-FR" dirty="0" err="1"/>
              <a:t>Fernwärme</a:t>
            </a:r>
            <a:r>
              <a:rPr lang="fr-FR" dirty="0"/>
              <a:t> Schweiz – VFS </a:t>
            </a:r>
            <a:r>
              <a:rPr lang="fr-FR" dirty="0" err="1"/>
              <a:t>Strategie</a:t>
            </a:r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9EC1E7B-22E9-9848-B93E-EDE10FB29984}"/>
              </a:ext>
            </a:extLst>
          </p:cNvPr>
          <p:cNvSpPr/>
          <p:nvPr/>
        </p:nvSpPr>
        <p:spPr>
          <a:xfrm>
            <a:off x="8311751" y="1731001"/>
            <a:ext cx="764771" cy="31920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726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93281"/>
            <a:ext cx="10129861" cy="5025089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ctr">
            <a:noAutofit/>
          </a:bodyPr>
          <a:lstStyle/>
          <a:p>
            <a:pPr algn="l"/>
            <a:r>
              <a:rPr lang="de-CH" sz="3000" b="1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05C70-5087-3C4D-B1D6-AE9AD6874A78}"/>
              </a:ext>
            </a:extLst>
          </p:cNvPr>
          <p:cNvSpPr/>
          <p:nvPr/>
        </p:nvSpPr>
        <p:spPr>
          <a:xfrm>
            <a:off x="4830277" y="522455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074B5-5582-8043-8E6B-537A0E42B21D}"/>
              </a:ext>
            </a:extLst>
          </p:cNvPr>
          <p:cNvSpPr/>
          <p:nvPr/>
        </p:nvSpPr>
        <p:spPr>
          <a:xfrm>
            <a:off x="0" y="6566470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 dirty="0"/>
              <a:t>Wärmeverbund Twann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EBDF9-865B-EC4B-8F51-CE8DABEE8932}"/>
              </a:ext>
            </a:extLst>
          </p:cNvPr>
          <p:cNvSpPr/>
          <p:nvPr/>
        </p:nvSpPr>
        <p:spPr>
          <a:xfrm>
            <a:off x="1081710" y="207824"/>
            <a:ext cx="9579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3600" b="1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💧</a:t>
            </a:r>
            <a:r>
              <a:rPr lang="fr-CH" sz="3600" b="1" dirty="0"/>
              <a:t> Option 1: </a:t>
            </a:r>
            <a:r>
              <a:rPr lang="de-CH" sz="3600" b="1" dirty="0"/>
              <a:t>Seewasser basierter Wärmeverbund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DDE78A-7606-604A-8340-D5278E647182}"/>
              </a:ext>
            </a:extLst>
          </p:cNvPr>
          <p:cNvSpPr txBox="1"/>
          <p:nvPr/>
        </p:nvSpPr>
        <p:spPr>
          <a:xfrm>
            <a:off x="1429792" y="1071714"/>
            <a:ext cx="9543008" cy="459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sz="2000" dirty="0"/>
              <a:t>In der Region und der ganzen Schweiz werden </a:t>
            </a:r>
            <a:r>
              <a:rPr lang="de-CH" sz="2000" b="1" dirty="0"/>
              <a:t>immer mehr auf Seewasser basierende Wärmeverbunde erfolgreich in Betrieb genommen.</a:t>
            </a:r>
            <a:endParaRPr lang="de-CH" sz="2000" dirty="0"/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sz="2000" b="1" dirty="0"/>
              <a:t>Die Wärmepumpen</a:t>
            </a:r>
            <a:r>
              <a:rPr lang="de-CH" sz="2000" dirty="0"/>
              <a:t> sorgen dafür, dass das kalte Seewasser als Heizquelle verwendet werden kann.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sz="2000" dirty="0"/>
              <a:t>Das Seewasser kann ebenfalls zur </a:t>
            </a:r>
            <a:r>
              <a:rPr lang="de-CH" sz="2000" b="1" dirty="0"/>
              <a:t>Abkühlung</a:t>
            </a:r>
            <a:r>
              <a:rPr lang="de-CH" sz="2000" dirty="0"/>
              <a:t> von Gebäuden dienen.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sz="2000" dirty="0"/>
              <a:t>Für die </a:t>
            </a:r>
            <a:r>
              <a:rPr lang="de-CH" sz="2000" b="1" dirty="0"/>
              <a:t>Seewasserentnahme</a:t>
            </a:r>
            <a:r>
              <a:rPr lang="de-CH" sz="2000" dirty="0"/>
              <a:t> bietet sich das Seeufer östlich oder westlich der UNESCO-Schutzzone, zum Beispiel bei der </a:t>
            </a:r>
            <a:r>
              <a:rPr lang="de-CH" sz="2000" b="1" dirty="0"/>
              <a:t>Nachnutzung der rückzubauenden ARA</a:t>
            </a:r>
            <a:r>
              <a:rPr lang="de-CH" sz="2000" dirty="0"/>
              <a:t> am </a:t>
            </a:r>
            <a:r>
              <a:rPr lang="de-CH" sz="2000" dirty="0" err="1"/>
              <a:t>Twannbach</a:t>
            </a:r>
            <a:r>
              <a:rPr lang="de-CH" sz="2000" dirty="0"/>
              <a:t> an.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sz="2000" dirty="0"/>
              <a:t>Kein Energieverlust beim Transport und geringere Leitungsisolierungskosten.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sz="2000" b="1" dirty="0"/>
              <a:t>Ein relativ kleines Pumpwerk reicht aus </a:t>
            </a:r>
            <a:r>
              <a:rPr lang="de-CH" sz="2000" dirty="0"/>
              <a:t>(keine grosse Heizzentrale im Dorf notwendig).</a:t>
            </a:r>
            <a:endParaRPr lang="de-CH" sz="2000" b="1" dirty="0"/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sz="2000" b="1" dirty="0"/>
              <a:t>Keine Lieferung per LKW.</a:t>
            </a:r>
            <a:endParaRPr lang="de-CH" sz="2000" dirty="0"/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de-CH" sz="2000" b="1" dirty="0"/>
              <a:t>Emissionsfrei</a:t>
            </a:r>
            <a:r>
              <a:rPr lang="de-CH" sz="2000" dirty="0"/>
              <a:t> (sofern der verwendete Strom erneuerbar ist).</a:t>
            </a:r>
          </a:p>
        </p:txBody>
      </p:sp>
    </p:spTree>
    <p:extLst>
      <p:ext uri="{BB962C8B-B14F-4D97-AF65-F5344CB8AC3E}">
        <p14:creationId xmlns:p14="http://schemas.microsoft.com/office/powerpoint/2010/main" val="622698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1437D-244F-9546-90B9-30D90DE9E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781" y="777239"/>
            <a:ext cx="9809019" cy="5025089"/>
          </a:xfrm>
          <a:solidFill>
            <a:schemeClr val="bg1">
              <a:alpha val="88000"/>
            </a:schemeClr>
          </a:solidFill>
          <a:ln>
            <a:solidFill>
              <a:prstClr val="black"/>
            </a:solidFill>
            <a:prstDash val="dash"/>
          </a:ln>
          <a:effectLst>
            <a:softEdge rad="0"/>
          </a:effectLst>
        </p:spPr>
        <p:txBody>
          <a:bodyPr anchor="t" anchorCtr="0">
            <a:noAutofit/>
          </a:bodyPr>
          <a:lstStyle/>
          <a:p>
            <a:pPr algn="l"/>
            <a:br>
              <a:rPr lang="fr-CH" sz="2000" b="1" dirty="0">
                <a:latin typeface="+mn-lt"/>
                <a:ea typeface="+mn-ea"/>
                <a:cs typeface="+mn-cs"/>
              </a:rPr>
            </a:br>
            <a:br>
              <a:rPr lang="fr-CH" sz="2000" b="1" dirty="0">
                <a:latin typeface="+mn-lt"/>
                <a:ea typeface="+mn-ea"/>
                <a:cs typeface="+mn-cs"/>
              </a:rPr>
            </a:br>
            <a:br>
              <a:rPr lang="fr-CH" sz="2000" b="1" dirty="0">
                <a:latin typeface="+mn-lt"/>
                <a:ea typeface="+mn-ea"/>
                <a:cs typeface="+mn-cs"/>
              </a:rPr>
            </a:br>
            <a:br>
              <a:rPr lang="fr-CH" sz="2000" b="1" dirty="0">
                <a:latin typeface="+mn-lt"/>
                <a:ea typeface="+mn-ea"/>
                <a:cs typeface="+mn-cs"/>
              </a:rPr>
            </a:br>
            <a:br>
              <a:rPr lang="fr-CH" sz="2000" b="1" dirty="0">
                <a:latin typeface="+mn-lt"/>
                <a:ea typeface="+mn-ea"/>
                <a:cs typeface="+mn-cs"/>
              </a:rPr>
            </a:br>
            <a:br>
              <a:rPr lang="fr-CH" sz="2000" b="1" dirty="0">
                <a:latin typeface="+mn-lt"/>
                <a:ea typeface="+mn-ea"/>
                <a:cs typeface="+mn-cs"/>
              </a:rPr>
            </a:br>
            <a:br>
              <a:rPr lang="fr-CH" sz="2000" b="1" dirty="0">
                <a:latin typeface="+mn-lt"/>
                <a:ea typeface="+mn-ea"/>
                <a:cs typeface="+mn-cs"/>
              </a:rPr>
            </a:br>
            <a:br>
              <a:rPr lang="fr-CH" sz="2000" b="1" dirty="0">
                <a:latin typeface="+mn-lt"/>
                <a:ea typeface="+mn-ea"/>
                <a:cs typeface="+mn-cs"/>
              </a:rPr>
            </a:br>
            <a:br>
              <a:rPr lang="fr-CH" sz="2000" b="1" dirty="0">
                <a:latin typeface="+mn-lt"/>
                <a:ea typeface="+mn-ea"/>
                <a:cs typeface="+mn-cs"/>
              </a:rPr>
            </a:br>
            <a:br>
              <a:rPr lang="fr-CH" sz="2000" b="1" dirty="0">
                <a:latin typeface="+mn-lt"/>
                <a:ea typeface="+mn-ea"/>
                <a:cs typeface="+mn-cs"/>
              </a:rPr>
            </a:br>
            <a:br>
              <a:rPr lang="fr-CH" sz="2000" b="1" dirty="0">
                <a:latin typeface="+mn-lt"/>
                <a:ea typeface="+mn-ea"/>
                <a:cs typeface="+mn-cs"/>
              </a:rPr>
            </a:br>
            <a:br>
              <a:rPr lang="fr-CH" sz="2000" b="1" dirty="0">
                <a:latin typeface="+mn-lt"/>
                <a:ea typeface="+mn-ea"/>
                <a:cs typeface="+mn-cs"/>
              </a:rPr>
            </a:br>
            <a:br>
              <a:rPr lang="fr-CH" sz="2000" b="1" dirty="0">
                <a:latin typeface="+mn-lt"/>
                <a:ea typeface="+mn-ea"/>
                <a:cs typeface="+mn-cs"/>
              </a:rPr>
            </a:br>
            <a:endParaRPr lang="de-CH" sz="2000" b="1" dirty="0"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405C70-5087-3C4D-B1D6-AE9AD6874A78}"/>
              </a:ext>
            </a:extLst>
          </p:cNvPr>
          <p:cNvSpPr/>
          <p:nvPr/>
        </p:nvSpPr>
        <p:spPr>
          <a:xfrm>
            <a:off x="4830277" y="520850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3074B5-5582-8043-8E6B-537A0E42B21D}"/>
              </a:ext>
            </a:extLst>
          </p:cNvPr>
          <p:cNvSpPr/>
          <p:nvPr/>
        </p:nvSpPr>
        <p:spPr>
          <a:xfrm>
            <a:off x="0" y="6550428"/>
            <a:ext cx="12192000" cy="369332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CH" dirty="0"/>
              <a:t>Wärmeverbund Twann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DEBDF9-865B-EC4B-8F51-CE8DABEE8932}"/>
              </a:ext>
            </a:extLst>
          </p:cNvPr>
          <p:cNvSpPr/>
          <p:nvPr/>
        </p:nvSpPr>
        <p:spPr>
          <a:xfrm>
            <a:off x="1081710" y="191782"/>
            <a:ext cx="95910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3600" b="1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💧</a:t>
            </a:r>
            <a:r>
              <a:rPr lang="fr-CH" sz="3600" b="1" dirty="0"/>
              <a:t> Option 1: </a:t>
            </a:r>
            <a:r>
              <a:rPr lang="de-CH" sz="3600" b="1" dirty="0"/>
              <a:t>Seewasser basierter Wärmeverbund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2A7336-08F8-A64B-AEB3-975FF36BBA22}"/>
              </a:ext>
            </a:extLst>
          </p:cNvPr>
          <p:cNvSpPr/>
          <p:nvPr/>
        </p:nvSpPr>
        <p:spPr>
          <a:xfrm>
            <a:off x="2965857" y="5393174"/>
            <a:ext cx="6229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/>
              <a:t>Siehe Webpage: </a:t>
            </a:r>
            <a:r>
              <a:rPr lang="de-CH" dirty="0">
                <a:hlinkClick r:id="rId4"/>
              </a:rPr>
              <a:t>https://thermdis.eawag.ch/de/map-installations</a:t>
            </a:r>
            <a:endParaRPr lang="de-CH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E2E6C4-E78B-F748-9876-E12F2C62C8A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7000"/>
          </a:blip>
          <a:stretch>
            <a:fillRect/>
          </a:stretch>
        </p:blipFill>
        <p:spPr>
          <a:xfrm>
            <a:off x="3938958" y="983304"/>
            <a:ext cx="6873421" cy="4387718"/>
          </a:xfrm>
          <a:prstGeom prst="rect">
            <a:avLst/>
          </a:prstGeom>
          <a:effectLst>
            <a:softEdge rad="292100"/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D2B34BB-CD28-954F-ABC3-F8486879CAD0}"/>
              </a:ext>
            </a:extLst>
          </p:cNvPr>
          <p:cNvSpPr/>
          <p:nvPr/>
        </p:nvSpPr>
        <p:spPr>
          <a:xfrm>
            <a:off x="1461220" y="5146881"/>
            <a:ext cx="93511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dirty="0"/>
              <a:t>Karte: Anlagen, die derzeit eine thermische Nutzung  von Seen und Flüssen betreiben oder planen.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469F67-9F78-EB46-81A6-9DB9FA7F5AE6}"/>
              </a:ext>
            </a:extLst>
          </p:cNvPr>
          <p:cNvSpPr/>
          <p:nvPr/>
        </p:nvSpPr>
        <p:spPr>
          <a:xfrm>
            <a:off x="1379621" y="986048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CH" sz="2600" b="1" dirty="0"/>
              <a:t>Mit kaltem Wasser heizen??? </a:t>
            </a:r>
            <a:r>
              <a:rPr lang="de-CH" sz="2600" dirty="0">
                <a:solidFill>
                  <a:schemeClr val="bg1">
                    <a:lumMod val="9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🤔</a:t>
            </a:r>
            <a:br>
              <a:rPr lang="de-CH" sz="2600" dirty="0"/>
            </a:br>
            <a:r>
              <a:rPr lang="de-CH" sz="2800" dirty="0"/>
              <a:t>Eine praxisbewährte Idee!!!</a:t>
            </a:r>
            <a:r>
              <a:rPr lang="de-CH" sz="2800" dirty="0">
                <a:solidFill>
                  <a:schemeClr val="bg1">
                    <a:lumMod val="9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💡</a:t>
            </a:r>
          </a:p>
          <a:p>
            <a:br>
              <a:rPr lang="fr-CH" sz="2200" dirty="0"/>
            </a:br>
            <a:br>
              <a:rPr lang="fr-CH" sz="2200" dirty="0"/>
            </a:br>
            <a:endParaRPr lang="fr-FR" sz="2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0491BD9-8FF3-9A45-85C4-0DB360ECAACE}"/>
              </a:ext>
            </a:extLst>
          </p:cNvPr>
          <p:cNvSpPr/>
          <p:nvPr/>
        </p:nvSpPr>
        <p:spPr>
          <a:xfrm>
            <a:off x="1379621" y="2355788"/>
            <a:ext cx="30800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000" dirty="0"/>
              <a:t>Biel, </a:t>
            </a:r>
            <a:r>
              <a:rPr lang="de-CH" sz="2000" dirty="0" err="1"/>
              <a:t>Weggis</a:t>
            </a:r>
            <a:r>
              <a:rPr lang="de-CH" sz="2000" dirty="0"/>
              <a:t>, Genf, Neuchâtel, die EPFL, Wohlen, </a:t>
            </a:r>
            <a:r>
              <a:rPr lang="de-CH" sz="2000" dirty="0" err="1"/>
              <a:t>Estavayer</a:t>
            </a:r>
            <a:r>
              <a:rPr lang="de-CH" sz="2000" dirty="0"/>
              <a:t>-le-Lac, Luzern, etc... </a:t>
            </a:r>
            <a:r>
              <a:rPr lang="de-CH" sz="2000" b="1" dirty="0"/>
              <a:t>haben ihre Chance bereits gepackt und ihre Projekte umgesetzt!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4053A13-49CB-A942-AD2B-853A0BCC8C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62549">
            <a:off x="5124242" y="1507532"/>
            <a:ext cx="1604072" cy="347335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087AB8D-DB3C-6C45-B43F-7C0D024084F3}"/>
              </a:ext>
            </a:extLst>
          </p:cNvPr>
          <p:cNvSpPr/>
          <p:nvPr/>
        </p:nvSpPr>
        <p:spPr>
          <a:xfrm rot="996801">
            <a:off x="6910922" y="3697202"/>
            <a:ext cx="2152453" cy="116955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de-CH" sz="1400" i="1" dirty="0" err="1">
                <a:solidFill>
                  <a:srgbClr val="05032D"/>
                </a:solidFill>
                <a:highlight>
                  <a:srgbClr val="FFFFFF"/>
                </a:highlight>
                <a:latin typeface="nzz-sans-serif"/>
              </a:rPr>
              <a:t>Weggis</a:t>
            </a:r>
            <a:r>
              <a:rPr lang="de-CH" sz="1400" i="1" dirty="0">
                <a:solidFill>
                  <a:srgbClr val="05032D"/>
                </a:solidFill>
                <a:highlight>
                  <a:srgbClr val="FFFFFF"/>
                </a:highlight>
                <a:latin typeface="nzz-sans-serif"/>
              </a:rPr>
              <a:t>: E</a:t>
            </a:r>
            <a:r>
              <a:rPr lang="de-CH" sz="1400" b="0" i="1" u="none" strike="noStrike" dirty="0">
                <a:solidFill>
                  <a:srgbClr val="05032D"/>
                </a:solidFill>
                <a:effectLst/>
                <a:highlight>
                  <a:srgbClr val="FFFFFF"/>
                </a:highlight>
                <a:latin typeface="nzz-sans-serif"/>
              </a:rPr>
              <a:t>normes Interesse am Projekt: «Wir wurden schlicht überrumpelt», sagt Korporations-verwalter Josef </a:t>
            </a:r>
            <a:r>
              <a:rPr lang="de-CH" sz="1400" b="0" i="1" u="none" strike="noStrike" dirty="0" err="1">
                <a:solidFill>
                  <a:srgbClr val="05032D"/>
                </a:solidFill>
                <a:effectLst/>
                <a:highlight>
                  <a:srgbClr val="FFFFFF"/>
                </a:highlight>
                <a:latin typeface="nzz-sans-serif"/>
              </a:rPr>
              <a:t>Küttel</a:t>
            </a:r>
            <a:r>
              <a:rPr lang="de-CH" sz="1400" b="0" i="1" u="none" strike="noStrike" dirty="0">
                <a:solidFill>
                  <a:srgbClr val="05032D"/>
                </a:solidFill>
                <a:effectLst/>
                <a:highlight>
                  <a:srgbClr val="FFFFFF"/>
                </a:highlight>
                <a:latin typeface="nzz-sans-serif"/>
              </a:rPr>
              <a:t>.</a:t>
            </a:r>
            <a:endParaRPr lang="de-CH" sz="1400" i="1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4145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9165</TotalTime>
  <Words>1135</Words>
  <Application>Microsoft Macintosh PowerPoint</Application>
  <PresentationFormat>Grand écran</PresentationFormat>
  <Paragraphs>197</Paragraphs>
  <Slides>26</Slides>
  <Notes>12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3" baseType="lpstr">
      <vt:lpstr>American Typewriter</vt:lpstr>
      <vt:lpstr>Arial</vt:lpstr>
      <vt:lpstr>Calibri</vt:lpstr>
      <vt:lpstr>Calibri Light</vt:lpstr>
      <vt:lpstr>nzz-sans-serif</vt:lpstr>
      <vt:lpstr>Wingdings</vt:lpstr>
      <vt:lpstr>Thème Office</vt:lpstr>
      <vt:lpstr> Infoabend Projekt  Wärmeverbund Twann - Chlyne Twann  💧 Gemeinsam Heizen 🔥  </vt:lpstr>
      <vt:lpstr>Présentation PowerPoint</vt:lpstr>
      <vt:lpstr>.</vt:lpstr>
      <vt:lpstr>.</vt:lpstr>
      <vt:lpstr>.</vt:lpstr>
      <vt:lpstr>.</vt:lpstr>
      <vt:lpstr>.</vt:lpstr>
      <vt:lpstr>.</vt:lpstr>
      <vt:lpstr>             </vt:lpstr>
      <vt:lpstr>Présentation PowerPoint</vt:lpstr>
      <vt:lpstr>.</vt:lpstr>
      <vt:lpstr>.</vt:lpstr>
      <vt:lpstr>.</vt:lpstr>
      <vt:lpstr>.</vt:lpstr>
      <vt:lpstr>Présentation PowerPoint</vt:lpstr>
      <vt:lpstr>.</vt:lpstr>
      <vt:lpstr>.</vt:lpstr>
      <vt:lpstr>.</vt:lpstr>
      <vt:lpstr>.</vt:lpstr>
      <vt:lpstr>      .</vt:lpstr>
      <vt:lpstr>Danke für die Aufmerksamkeit</vt:lpstr>
      <vt:lpstr>Folgen: Backup Slides</vt:lpstr>
      <vt:lpstr>.</vt:lpstr>
      <vt:lpstr>.</vt:lpstr>
      <vt:lpstr>Présentation PowerPoint</vt:lpstr>
      <vt:lpstr>.</vt:lpstr>
    </vt:vector>
  </TitlesOfParts>
  <Manager/>
  <Company>Wärmeverbund Twann - Chlyne Twann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Infoabend  Projekt "Wärmeverbund Twann" Gemeinsam Heizen 🔥</dc:title>
  <dc:subject/>
  <dc:creator>Daniel Schaller</dc:creator>
  <cp:keywords/>
  <dc:description/>
  <cp:lastModifiedBy>silvia schaller</cp:lastModifiedBy>
  <cp:revision>88</cp:revision>
  <dcterms:created xsi:type="dcterms:W3CDTF">2019-11-04T20:32:36Z</dcterms:created>
  <dcterms:modified xsi:type="dcterms:W3CDTF">2019-11-12T20:44:04Z</dcterms:modified>
  <cp:category/>
</cp:coreProperties>
</file>